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9882188" cy="676116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82281" cy="338058"/>
          </a:xfrm>
          <a:prstGeom prst="rect">
            <a:avLst/>
          </a:prstGeom>
        </p:spPr>
        <p:txBody>
          <a:bodyPr vert="horz" lIns="79882" tIns="39941" rIns="79882" bIns="39941" rtlCol="0"/>
          <a:lstStyle>
            <a:lvl1pPr algn="l">
              <a:defRPr sz="10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7333" y="0"/>
            <a:ext cx="4282281" cy="338058"/>
          </a:xfrm>
          <a:prstGeom prst="rect">
            <a:avLst/>
          </a:prstGeom>
        </p:spPr>
        <p:txBody>
          <a:bodyPr vert="horz" lIns="79882" tIns="39941" rIns="79882" bIns="39941" rtlCol="0"/>
          <a:lstStyle>
            <a:lvl1pPr algn="r">
              <a:defRPr sz="1000"/>
            </a:lvl1pPr>
          </a:lstStyle>
          <a:p>
            <a:fld id="{E752480F-1795-4475-ABED-AC0D85616A32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6413"/>
            <a:ext cx="4506912" cy="2536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9882" tIns="39941" rIns="79882" bIns="3994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8219" y="3211553"/>
            <a:ext cx="7905750" cy="3042523"/>
          </a:xfrm>
          <a:prstGeom prst="rect">
            <a:avLst/>
          </a:prstGeom>
        </p:spPr>
        <p:txBody>
          <a:bodyPr vert="horz" lIns="79882" tIns="39941" rIns="79882" bIns="3994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21540"/>
            <a:ext cx="4282281" cy="338058"/>
          </a:xfrm>
          <a:prstGeom prst="rect">
            <a:avLst/>
          </a:prstGeom>
        </p:spPr>
        <p:txBody>
          <a:bodyPr vert="horz" lIns="79882" tIns="39941" rIns="79882" bIns="39941" rtlCol="0" anchor="b"/>
          <a:lstStyle>
            <a:lvl1pPr algn="l">
              <a:defRPr sz="10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7333" y="6421540"/>
            <a:ext cx="4282281" cy="338058"/>
          </a:xfrm>
          <a:prstGeom prst="rect">
            <a:avLst/>
          </a:prstGeom>
        </p:spPr>
        <p:txBody>
          <a:bodyPr vert="horz" lIns="79882" tIns="39941" rIns="79882" bIns="39941" rtlCol="0" anchor="b"/>
          <a:lstStyle>
            <a:lvl1pPr algn="r">
              <a:defRPr sz="1000"/>
            </a:lvl1pPr>
          </a:lstStyle>
          <a:p>
            <a:fld id="{7D0F9C66-E664-4266-B597-26961C271B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144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F9C66-E664-4266-B597-26961C271B5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307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F9C66-E664-4266-B597-26961C271B5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963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F9C66-E664-4266-B597-26961C271B5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778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F9C66-E664-4266-B597-26961C271B5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826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F9C66-E664-4266-B597-26961C271B5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609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F9C66-E664-4266-B597-26961C271B5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478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F9C66-E664-4266-B597-26961C271B5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523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76E8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76E8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970532"/>
            <a:ext cx="10437875" cy="32156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85704" y="1970532"/>
            <a:ext cx="1603248" cy="14477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10437876" y="0"/>
                </a:moveTo>
                <a:lnTo>
                  <a:pt x="0" y="0"/>
                </a:lnTo>
                <a:lnTo>
                  <a:pt x="0" y="1368552"/>
                </a:lnTo>
                <a:lnTo>
                  <a:pt x="10437876" y="1368552"/>
                </a:lnTo>
                <a:lnTo>
                  <a:pt x="104378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1603248" y="0"/>
                </a:moveTo>
                <a:lnTo>
                  <a:pt x="0" y="0"/>
                </a:lnTo>
                <a:lnTo>
                  <a:pt x="0" y="1368552"/>
                </a:lnTo>
                <a:lnTo>
                  <a:pt x="1603248" y="1368552"/>
                </a:lnTo>
                <a:lnTo>
                  <a:pt x="1603248" y="0"/>
                </a:lnTo>
                <a:close/>
              </a:path>
            </a:pathLst>
          </a:custGeom>
          <a:solidFill>
            <a:srgbClr val="3493B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9704" y="886967"/>
            <a:ext cx="9592818" cy="78714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06652" y="1271015"/>
            <a:ext cx="8050530" cy="78714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1970532"/>
            <a:ext cx="10437875" cy="32156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585704" y="1970532"/>
            <a:ext cx="1603248" cy="14477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10437876" y="0"/>
                </a:moveTo>
                <a:lnTo>
                  <a:pt x="0" y="0"/>
                </a:lnTo>
                <a:lnTo>
                  <a:pt x="0" y="1368552"/>
                </a:lnTo>
                <a:lnTo>
                  <a:pt x="10437876" y="1368552"/>
                </a:lnTo>
                <a:lnTo>
                  <a:pt x="104378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1603248" y="0"/>
                </a:moveTo>
                <a:lnTo>
                  <a:pt x="0" y="0"/>
                </a:lnTo>
                <a:lnTo>
                  <a:pt x="0" y="1368552"/>
                </a:lnTo>
                <a:lnTo>
                  <a:pt x="1603248" y="1368552"/>
                </a:lnTo>
                <a:lnTo>
                  <a:pt x="1603248" y="0"/>
                </a:lnTo>
                <a:close/>
              </a:path>
            </a:pathLst>
          </a:custGeom>
          <a:solidFill>
            <a:srgbClr val="3493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600532"/>
            <a:ext cx="10438130" cy="14340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48867" y="3285566"/>
            <a:ext cx="8345805" cy="179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76E8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kremlin.ru/structure/additional/1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hyperlink" Target="https://lk.rosreestr.ru/eservices/real-estate-objects-online" TargetMode="Externa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050" y="25400"/>
            <a:ext cx="12192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242815"/>
            <a:ext cx="8968739" cy="2758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11995" y="4244340"/>
            <a:ext cx="3076955" cy="27584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 rot="10800000" flipV="1">
            <a:off x="8305800" y="4637514"/>
            <a:ext cx="3200400" cy="1508105"/>
          </a:xfrm>
          <a:prstGeom prst="rect">
            <a:avLst/>
          </a:prstGeom>
          <a:solidFill>
            <a:srgbClr val="3493B9"/>
          </a:solidFill>
        </p:spPr>
        <p:txBody>
          <a:bodyPr vert="horz" wrap="square" lIns="0" tIns="0" rIns="0" bIns="0" rtlCol="0">
            <a:spAutoFit/>
          </a:bodyPr>
          <a:lstStyle/>
          <a:p>
            <a:pPr marR="13335" algn="ctr">
              <a:lnSpc>
                <a:spcPct val="100000"/>
              </a:lnSpc>
            </a:pPr>
            <a:r>
              <a:rPr lang="ru-RU" sz="1400" b="1" spc="-10" dirty="0">
                <a:solidFill>
                  <a:srgbClr val="FFFFFF"/>
                </a:solidFill>
                <a:latin typeface="Georgia"/>
                <a:cs typeface="Georgia"/>
              </a:rPr>
              <a:t>Отдел</a:t>
            </a:r>
            <a:endParaRPr sz="1400" dirty="0">
              <a:latin typeface="Georgia"/>
              <a:cs typeface="Georgia"/>
            </a:endParaRPr>
          </a:p>
          <a:p>
            <a:pPr marL="490855" marR="501015" algn="ctr">
              <a:lnSpc>
                <a:spcPct val="100000"/>
              </a:lnSpc>
            </a:pPr>
            <a:r>
              <a:rPr lang="ru-RU" sz="1400" b="1" spc="-10" dirty="0">
                <a:solidFill>
                  <a:srgbClr val="FFFFFF"/>
                </a:solidFill>
                <a:latin typeface="Georgia"/>
                <a:cs typeface="Georgia"/>
              </a:rPr>
              <a:t>по профилактике коррупционных и иных правонарушений Правительства Липецкой области</a:t>
            </a:r>
            <a:endParaRPr sz="1400" dirty="0">
              <a:latin typeface="Georgia"/>
              <a:cs typeface="Georgia"/>
            </a:endParaRPr>
          </a:p>
        </p:txBody>
      </p:sp>
      <p:graphicFrame>
        <p:nvGraphicFramePr>
          <p:cNvPr id="64" name="Таблица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877639"/>
              </p:ext>
            </p:extLst>
          </p:nvPr>
        </p:nvGraphicFramePr>
        <p:xfrm>
          <a:off x="2032000" y="719666"/>
          <a:ext cx="8128000" cy="3810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85534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3000" dirty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ПАМЯТКА </a:t>
                      </a:r>
                    </a:p>
                    <a:p>
                      <a:pPr algn="ctr"/>
                      <a:r>
                        <a:rPr lang="ru-RU" sz="3000" dirty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ЗАПОЛНЕНИЯ СВЕДЕНИЙ О ДОХОДАХ, </a:t>
                      </a:r>
                    </a:p>
                    <a:p>
                      <a:pPr algn="ctr"/>
                      <a:r>
                        <a:rPr lang="ru-RU" sz="3000" dirty="0">
                          <a:solidFill>
                            <a:srgbClr val="002060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РАСХОДАХ, ОБ ИМУЩЕСТВЕ И ОБЯЗАТЕЛЬСТВАХ ИМУЩЕСТВЕННОГО ХАРАКТЕРА</a:t>
                      </a:r>
                    </a:p>
                    <a:p>
                      <a:pPr algn="ctr"/>
                      <a:endParaRPr lang="ru-RU" sz="18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215379"/>
              </p:ext>
            </p:extLst>
          </p:nvPr>
        </p:nvGraphicFramePr>
        <p:xfrm>
          <a:off x="2023533" y="702733"/>
          <a:ext cx="8128000" cy="3826934"/>
        </p:xfrm>
        <a:graphic>
          <a:graphicData uri="http://schemas.openxmlformats.org/drawingml/2006/table">
            <a:tbl>
              <a:tblPr/>
              <a:tblGrid>
                <a:gridCol w="81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26934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mpd="sng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</a:lnL>
                    <a:lnR w="12700" cmpd="sng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</a:lnR>
                    <a:lnT w="12700" cmpd="sng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</a:lnT>
                    <a:lnB w="12700" cmpd="sng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600532"/>
            <a:ext cx="10438130" cy="16095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496748" rIns="0" bIns="0" rtlCol="0">
            <a:spAutoFit/>
          </a:bodyPr>
          <a:lstStyle/>
          <a:p>
            <a:pPr marL="2254885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solidFill>
                  <a:srgbClr val="124262"/>
                </a:solidFill>
              </a:rPr>
              <a:t>ОСНОВНАЯ</a:t>
            </a:r>
            <a:r>
              <a:rPr sz="2400" spc="-45" dirty="0">
                <a:solidFill>
                  <a:srgbClr val="124262"/>
                </a:solidFill>
              </a:rPr>
              <a:t> </a:t>
            </a:r>
            <a:r>
              <a:rPr sz="2400" spc="-10" dirty="0">
                <a:solidFill>
                  <a:srgbClr val="124262"/>
                </a:solidFill>
              </a:rPr>
              <a:t>ИНФОРМАЦИЯ</a:t>
            </a:r>
            <a:br>
              <a:rPr lang="ru-RU" sz="2400" spc="-10" dirty="0">
                <a:solidFill>
                  <a:srgbClr val="124262"/>
                </a:solidFill>
              </a:rPr>
            </a:br>
            <a:br>
              <a:rPr lang="ru-RU" sz="2400" spc="-10" dirty="0">
                <a:solidFill>
                  <a:srgbClr val="124262"/>
                </a:solidFill>
              </a:rPr>
            </a:br>
            <a:endParaRPr sz="2400" dirty="0"/>
          </a:p>
        </p:txBody>
      </p:sp>
      <p:sp>
        <p:nvSpPr>
          <p:cNvPr id="15" name="object 15"/>
          <p:cNvSpPr txBox="1"/>
          <p:nvPr/>
        </p:nvSpPr>
        <p:spPr>
          <a:xfrm>
            <a:off x="1171194" y="2250948"/>
            <a:ext cx="10499089" cy="873251"/>
          </a:xfrm>
          <a:prstGeom prst="rect">
            <a:avLst/>
          </a:prstGeom>
          <a:ln w="28955">
            <a:solidFill>
              <a:srgbClr val="006FC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0170" algn="l"/>
            <a:endParaRPr sz="1800" dirty="0">
              <a:solidFill>
                <a:schemeClr val="accent1">
                  <a:lumMod val="75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171194" y="3124199"/>
            <a:ext cx="10499089" cy="869442"/>
          </a:xfrm>
          <a:custGeom>
            <a:avLst/>
            <a:gdLst/>
            <a:ahLst/>
            <a:cxnLst/>
            <a:rect l="l" t="t" r="r" b="b"/>
            <a:pathLst>
              <a:path w="10499090" h="668020">
                <a:moveTo>
                  <a:pt x="0" y="667512"/>
                </a:moveTo>
                <a:lnTo>
                  <a:pt x="10498836" y="667512"/>
                </a:lnTo>
                <a:lnTo>
                  <a:pt x="10498836" y="0"/>
                </a:lnTo>
                <a:lnTo>
                  <a:pt x="0" y="0"/>
                </a:lnTo>
                <a:lnTo>
                  <a:pt x="0" y="667512"/>
                </a:lnTo>
                <a:close/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069448" y="3285566"/>
            <a:ext cx="15220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8745" algn="l"/>
              </a:tabLst>
            </a:pPr>
            <a:r>
              <a:rPr sz="1800" spc="-10" dirty="0">
                <a:solidFill>
                  <a:schemeClr val="accent1">
                    <a:lumMod val="75000"/>
                  </a:schemeClr>
                </a:solidFill>
                <a:latin typeface="Trebuchet MS"/>
                <a:cs typeface="Trebuchet MS"/>
              </a:rPr>
              <a:t>печатью</a:t>
            </a:r>
            <a:r>
              <a:rPr sz="1800" dirty="0">
                <a:solidFill>
                  <a:schemeClr val="accent1">
                    <a:lumMod val="75000"/>
                  </a:schemeClr>
                </a:solidFill>
                <a:latin typeface="Trebuchet MS"/>
                <a:cs typeface="Trebuchet MS"/>
              </a:rPr>
              <a:t>	</a:t>
            </a:r>
            <a:r>
              <a:rPr sz="1800" spc="-50" dirty="0">
                <a:solidFill>
                  <a:schemeClr val="accent1">
                    <a:lumMod val="75000"/>
                  </a:schemeClr>
                </a:solidFill>
                <a:latin typeface="Trebuchet MS"/>
                <a:cs typeface="Trebuchet MS"/>
              </a:rPr>
              <a:t>1</a:t>
            </a:r>
            <a:endParaRPr sz="1800">
              <a:solidFill>
                <a:schemeClr val="accent1">
                  <a:lumMod val="75000"/>
                </a:schemeClr>
              </a:solidFill>
              <a:latin typeface="Trebuchet MS"/>
              <a:cs typeface="Trebuchet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71193" y="3993641"/>
            <a:ext cx="10499090" cy="1061085"/>
          </a:xfrm>
          <a:custGeom>
            <a:avLst/>
            <a:gdLst/>
            <a:ahLst/>
            <a:cxnLst/>
            <a:rect l="l" t="t" r="r" b="b"/>
            <a:pathLst>
              <a:path w="10499090" h="1061085">
                <a:moveTo>
                  <a:pt x="0" y="1060704"/>
                </a:moveTo>
                <a:lnTo>
                  <a:pt x="10498836" y="1060704"/>
                </a:lnTo>
                <a:lnTo>
                  <a:pt x="10498836" y="0"/>
                </a:lnTo>
                <a:lnTo>
                  <a:pt x="0" y="0"/>
                </a:lnTo>
                <a:lnTo>
                  <a:pt x="0" y="1060704"/>
                </a:lnTo>
                <a:close/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body" idx="1"/>
          </p:nvPr>
        </p:nvSpPr>
        <p:spPr>
          <a:xfrm>
            <a:off x="1248867" y="3285566"/>
            <a:ext cx="10342676" cy="1526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  <a:tabLst>
                <a:tab pos="1529080" algn="l"/>
                <a:tab pos="2898775" algn="l"/>
                <a:tab pos="3519170" algn="l"/>
                <a:tab pos="5627370" algn="l"/>
                <a:tab pos="6636384" algn="l"/>
              </a:tabLst>
            </a:pPr>
            <a:r>
              <a:rPr spc="-10" dirty="0">
                <a:solidFill>
                  <a:schemeClr val="accent1">
                    <a:lumMod val="75000"/>
                  </a:schemeClr>
                </a:solidFill>
              </a:rPr>
              <a:t>Сведения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spc="-10" dirty="0">
                <a:solidFill>
                  <a:schemeClr val="accent1">
                    <a:lumMod val="75000"/>
                  </a:schemeClr>
                </a:solidFill>
              </a:rPr>
              <a:t>сдаются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spc="-50" dirty="0">
                <a:solidFill>
                  <a:schemeClr val="accent1">
                    <a:lumMod val="75000"/>
                  </a:schemeClr>
                </a:solidFill>
              </a:rPr>
              <a:t>в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spc="-10" dirty="0">
                <a:solidFill>
                  <a:schemeClr val="accent1">
                    <a:lumMod val="75000"/>
                  </a:schemeClr>
                </a:solidFill>
              </a:rPr>
              <a:t>распечатанном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spc="-20" dirty="0">
                <a:solidFill>
                  <a:schemeClr val="accent1">
                    <a:lumMod val="75000"/>
                  </a:schemeClr>
                </a:solidFill>
              </a:rPr>
              <a:t>виде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spc="-10" dirty="0">
                <a:solidFill>
                  <a:schemeClr val="accent1">
                    <a:lumMod val="75000"/>
                  </a:schemeClr>
                </a:solidFill>
              </a:rPr>
              <a:t>(односторонней</a:t>
            </a:r>
          </a:p>
          <a:p>
            <a:pPr marL="12700" algn="l">
              <a:lnSpc>
                <a:spcPct val="100000"/>
              </a:lnSpc>
              <a:spcBef>
                <a:spcPts val="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страница</a:t>
            </a:r>
            <a:r>
              <a:rPr spc="-4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на</a:t>
            </a:r>
            <a:r>
              <a:rPr spc="-2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spc="-2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pc="-20" dirty="0">
                <a:solidFill>
                  <a:schemeClr val="accent1">
                    <a:lumMod val="75000"/>
                  </a:schemeClr>
                </a:solidFill>
              </a:rPr>
              <a:t>листе</a:t>
            </a:r>
            <a:r>
              <a:rPr spc="-1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FF0000"/>
                </a:solidFill>
              </a:rPr>
              <a:t>Сведения</a:t>
            </a:r>
            <a:r>
              <a:rPr spc="-45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должны</a:t>
            </a:r>
            <a:r>
              <a:rPr lang="ru-RU" spc="-40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быть</a:t>
            </a:r>
            <a:r>
              <a:rPr lang="ru-RU" spc="-50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подготовлены</a:t>
            </a:r>
            <a:r>
              <a:rPr lang="ru-RU" spc="-50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в</a:t>
            </a:r>
            <a:r>
              <a:rPr lang="ru-RU" spc="-45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актуальной</a:t>
            </a:r>
            <a:r>
              <a:rPr lang="ru-RU" spc="-50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версии</a:t>
            </a:r>
            <a:r>
              <a:rPr lang="ru-RU" spc="-55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СПО</a:t>
            </a:r>
            <a:r>
              <a:rPr lang="ru-RU" spc="-40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«Справки</a:t>
            </a:r>
            <a:r>
              <a:rPr lang="ru-RU" spc="-35" dirty="0">
                <a:solidFill>
                  <a:srgbClr val="FF0000"/>
                </a:solidFill>
              </a:rPr>
              <a:t> </a:t>
            </a:r>
            <a:r>
              <a:rPr lang="ru-RU" spc="-25" dirty="0">
                <a:solidFill>
                  <a:srgbClr val="FF0000"/>
                </a:solidFill>
              </a:rPr>
              <a:t>БК»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FF0000"/>
                </a:solidFill>
              </a:rPr>
              <a:t>на</a:t>
            </a:r>
            <a:r>
              <a:rPr lang="ru-RU" spc="-20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дату</a:t>
            </a:r>
            <a:r>
              <a:rPr lang="ru-RU" spc="-25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заполнения</a:t>
            </a:r>
            <a:r>
              <a:rPr lang="ru-RU" spc="-25" dirty="0">
                <a:solidFill>
                  <a:srgbClr val="FF0000"/>
                </a:solidFill>
              </a:rPr>
              <a:t> </a:t>
            </a:r>
            <a:r>
              <a:rPr lang="ru-RU" spc="-10" dirty="0">
                <a:solidFill>
                  <a:srgbClr val="FF0000"/>
                </a:solidFill>
              </a:rPr>
              <a:t>справки, </a:t>
            </a:r>
            <a:r>
              <a:rPr lang="ru-RU" dirty="0">
                <a:solidFill>
                  <a:srgbClr val="FF0000"/>
                </a:solidFill>
              </a:rPr>
              <a:t>скаченной</a:t>
            </a:r>
            <a:r>
              <a:rPr lang="ru-RU" spc="-65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с</a:t>
            </a:r>
            <a:r>
              <a:rPr lang="ru-RU" spc="-45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официального</a:t>
            </a:r>
            <a:r>
              <a:rPr lang="ru-RU" spc="-105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сайта</a:t>
            </a:r>
            <a:r>
              <a:rPr lang="ru-RU" spc="-50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Президента</a:t>
            </a:r>
            <a:r>
              <a:rPr lang="ru-RU" spc="-70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Российской</a:t>
            </a:r>
            <a:r>
              <a:rPr lang="ru-RU" spc="-80" dirty="0">
                <a:solidFill>
                  <a:srgbClr val="FF0000"/>
                </a:solidFill>
              </a:rPr>
              <a:t> </a:t>
            </a:r>
            <a:r>
              <a:rPr lang="ru-RU" spc="-10" dirty="0">
                <a:solidFill>
                  <a:srgbClr val="FF0000"/>
                </a:solidFill>
              </a:rPr>
              <a:t>Федерации, </a:t>
            </a:r>
            <a:r>
              <a:rPr lang="ru-RU" dirty="0">
                <a:solidFill>
                  <a:srgbClr val="FF0000"/>
                </a:solidFill>
              </a:rPr>
              <a:t>расположенного</a:t>
            </a:r>
            <a:r>
              <a:rPr lang="ru-RU" spc="-80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по</a:t>
            </a:r>
            <a:r>
              <a:rPr lang="ru-RU" spc="-70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ссылке:</a:t>
            </a:r>
            <a:r>
              <a:rPr lang="ru-RU" spc="-60" dirty="0">
                <a:solidFill>
                  <a:srgbClr val="FF0000"/>
                </a:solidFill>
              </a:rPr>
              <a:t> </a:t>
            </a:r>
            <a:r>
              <a:rPr spc="-10" dirty="0">
                <a:solidFill>
                  <a:srgbClr val="FF0000"/>
                </a:solidFill>
                <a:hlinkClick r:id="rId2"/>
              </a:rPr>
              <a:t>http://www.kremlin.ru/structure/additional/12</a:t>
            </a:r>
          </a:p>
        </p:txBody>
      </p:sp>
      <p:graphicFrame>
        <p:nvGraphicFramePr>
          <p:cNvPr id="20" name="object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344172"/>
              </p:ext>
            </p:extLst>
          </p:nvPr>
        </p:nvGraphicFramePr>
        <p:xfrm>
          <a:off x="1171194" y="5054727"/>
          <a:ext cx="10487406" cy="15746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87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74673">
                <a:tc>
                  <a:txBody>
                    <a:bodyPr/>
                    <a:lstStyle/>
                    <a:p>
                      <a:pPr marL="90170">
                        <a:lnSpc>
                          <a:spcPts val="2085"/>
                        </a:lnSpc>
                        <a:tabLst>
                          <a:tab pos="2002789" algn="l"/>
                          <a:tab pos="4932045" algn="l"/>
                          <a:tab pos="6089650" algn="l"/>
                          <a:tab pos="7369809" algn="l"/>
                          <a:tab pos="8900160" algn="l"/>
                        </a:tabLst>
                      </a:pPr>
                      <a:r>
                        <a:rPr lang="ru-RU" sz="1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rebuchet MS"/>
                          <a:cs typeface="Trebuchet MS"/>
                        </a:rPr>
                        <a:t>Нахождение в отпуске (ежегодном оплачиваемом отпуске, отпуске без сохранения денежного содержания, отпуске по уходу за ребенком или другом предусмотренном законодательством отпуске), временная нетрудоспособность или иной период неисполнения должностных обязанностей в соответствии с антикоррупционным законодательством Российской Федерации не освобождает от обязанности представить сведения</a:t>
                      </a:r>
                      <a:endParaRPr sz="1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38100">
                      <a:solidFill>
                        <a:srgbClr val="006FC0"/>
                      </a:solidFill>
                      <a:prstDash val="solid"/>
                    </a:lnL>
                    <a:lnR w="38100">
                      <a:solidFill>
                        <a:srgbClr val="006FC0"/>
                      </a:solidFill>
                      <a:prstDash val="solid"/>
                    </a:lnR>
                    <a:lnB w="38100">
                      <a:solidFill>
                        <a:srgbClr val="006F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208531" y="2250948"/>
            <a:ext cx="10461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Сроки сдачи сведений в 2026 году: с 01.01.2025 года до 30.04.2025 года (крайний день личной (очной) подачи сведений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30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.04.2025 года)</a:t>
            </a:r>
          </a:p>
        </p:txBody>
      </p:sp>
      <p:sp>
        <p:nvSpPr>
          <p:cNvPr id="3" name="Стрелка влево 2"/>
          <p:cNvSpPr/>
          <p:nvPr/>
        </p:nvSpPr>
        <p:spPr>
          <a:xfrm rot="10800000">
            <a:off x="156330" y="2454306"/>
            <a:ext cx="834270" cy="484632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69" y="3277191"/>
            <a:ext cx="858837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95" y="4191000"/>
            <a:ext cx="858837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62" y="5486400"/>
            <a:ext cx="858837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0" y="600532"/>
            <a:ext cx="10438130" cy="13704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259893" rIns="0" bIns="0" rtlCol="0">
            <a:spAutoFit/>
          </a:bodyPr>
          <a:lstStyle/>
          <a:p>
            <a:pPr marL="171450" algn="ctr">
              <a:lnSpc>
                <a:spcPct val="100000"/>
              </a:lnSpc>
              <a:spcBef>
                <a:spcPts val="95"/>
              </a:spcBef>
            </a:pPr>
            <a:r>
              <a:rPr sz="2400" spc="-10" dirty="0">
                <a:solidFill>
                  <a:srgbClr val="124262"/>
                </a:solidFill>
              </a:rPr>
              <a:t>ОПРЕДЕЛЕНИЕ</a:t>
            </a:r>
            <a:r>
              <a:rPr sz="2400" spc="-105" dirty="0">
                <a:solidFill>
                  <a:srgbClr val="124262"/>
                </a:solidFill>
              </a:rPr>
              <a:t> </a:t>
            </a:r>
            <a:r>
              <a:rPr sz="2400" dirty="0">
                <a:solidFill>
                  <a:srgbClr val="124262"/>
                </a:solidFill>
              </a:rPr>
              <a:t>КРУГА</a:t>
            </a:r>
            <a:r>
              <a:rPr sz="2400" spc="-70" dirty="0">
                <a:solidFill>
                  <a:srgbClr val="124262"/>
                </a:solidFill>
              </a:rPr>
              <a:t> </a:t>
            </a:r>
            <a:r>
              <a:rPr sz="2400" dirty="0">
                <a:solidFill>
                  <a:srgbClr val="124262"/>
                </a:solidFill>
              </a:rPr>
              <a:t>ЛИЦ</a:t>
            </a:r>
            <a:r>
              <a:rPr sz="2400" spc="-110" dirty="0">
                <a:solidFill>
                  <a:srgbClr val="124262"/>
                </a:solidFill>
              </a:rPr>
              <a:t> </a:t>
            </a:r>
            <a:r>
              <a:rPr sz="2400" spc="-10" dirty="0">
                <a:solidFill>
                  <a:srgbClr val="124262"/>
                </a:solidFill>
              </a:rPr>
              <a:t>(ЧЛЕНОВ</a:t>
            </a:r>
            <a:r>
              <a:rPr sz="2400" spc="-100" dirty="0">
                <a:solidFill>
                  <a:srgbClr val="124262"/>
                </a:solidFill>
              </a:rPr>
              <a:t> </a:t>
            </a:r>
            <a:r>
              <a:rPr sz="2400" dirty="0">
                <a:solidFill>
                  <a:srgbClr val="124262"/>
                </a:solidFill>
              </a:rPr>
              <a:t>СЕМЬИ),</a:t>
            </a:r>
            <a:r>
              <a:rPr sz="2400" spc="-90" dirty="0">
                <a:solidFill>
                  <a:srgbClr val="124262"/>
                </a:solidFill>
              </a:rPr>
              <a:t> </a:t>
            </a:r>
            <a:r>
              <a:rPr sz="2400" spc="-50" dirty="0">
                <a:solidFill>
                  <a:srgbClr val="124262"/>
                </a:solidFill>
              </a:rPr>
              <a:t>В</a:t>
            </a:r>
            <a:endParaRPr sz="2400" dirty="0"/>
          </a:p>
          <a:p>
            <a:pPr marL="182880" marR="5080" algn="ctr">
              <a:lnSpc>
                <a:spcPct val="100000"/>
              </a:lnSpc>
            </a:pPr>
            <a:r>
              <a:rPr sz="2400" spc="-10" dirty="0">
                <a:solidFill>
                  <a:srgbClr val="124262"/>
                </a:solidFill>
              </a:rPr>
              <a:t>ОТНОШЕНИИ</a:t>
            </a:r>
            <a:r>
              <a:rPr sz="2400" spc="-110" dirty="0">
                <a:solidFill>
                  <a:srgbClr val="124262"/>
                </a:solidFill>
              </a:rPr>
              <a:t> </a:t>
            </a:r>
            <a:r>
              <a:rPr sz="2400" dirty="0">
                <a:solidFill>
                  <a:srgbClr val="124262"/>
                </a:solidFill>
              </a:rPr>
              <a:t>КОТОРЫХ</a:t>
            </a:r>
            <a:r>
              <a:rPr sz="2400" spc="-114" dirty="0">
                <a:solidFill>
                  <a:srgbClr val="124262"/>
                </a:solidFill>
              </a:rPr>
              <a:t> </a:t>
            </a:r>
            <a:r>
              <a:rPr sz="2400" spc="-10" dirty="0">
                <a:solidFill>
                  <a:srgbClr val="124262"/>
                </a:solidFill>
              </a:rPr>
              <a:t>НЕОБХОДИМО</a:t>
            </a:r>
            <a:r>
              <a:rPr sz="2400" spc="-105" dirty="0">
                <a:solidFill>
                  <a:srgbClr val="124262"/>
                </a:solidFill>
              </a:rPr>
              <a:t> </a:t>
            </a:r>
            <a:r>
              <a:rPr sz="2400" spc="-10" dirty="0">
                <a:solidFill>
                  <a:srgbClr val="124262"/>
                </a:solidFill>
              </a:rPr>
              <a:t>ПРЕДСТАВИТЬ СВЕДЕНИЯ</a:t>
            </a:r>
            <a:endParaRPr sz="2400" dirty="0"/>
          </a:p>
        </p:txBody>
      </p:sp>
      <p:grpSp>
        <p:nvGrpSpPr>
          <p:cNvPr id="23" name="object 23"/>
          <p:cNvGrpSpPr/>
          <p:nvPr/>
        </p:nvGrpSpPr>
        <p:grpSpPr>
          <a:xfrm>
            <a:off x="4216399" y="2438400"/>
            <a:ext cx="909955" cy="539750"/>
            <a:chOff x="4184903" y="2833116"/>
            <a:chExt cx="909955" cy="539750"/>
          </a:xfrm>
        </p:grpSpPr>
        <p:sp>
          <p:nvSpPr>
            <p:cNvPr id="24" name="object 24"/>
            <p:cNvSpPr/>
            <p:nvPr/>
          </p:nvSpPr>
          <p:spPr>
            <a:xfrm>
              <a:off x="4190999" y="2839212"/>
              <a:ext cx="897890" cy="527685"/>
            </a:xfrm>
            <a:custGeom>
              <a:avLst/>
              <a:gdLst/>
              <a:ahLst/>
              <a:cxnLst/>
              <a:rect l="l" t="t" r="r" b="b"/>
              <a:pathLst>
                <a:path w="897889" h="527685">
                  <a:moveTo>
                    <a:pt x="633984" y="0"/>
                  </a:moveTo>
                  <a:lnTo>
                    <a:pt x="633984" y="131825"/>
                  </a:lnTo>
                  <a:lnTo>
                    <a:pt x="0" y="131825"/>
                  </a:lnTo>
                  <a:lnTo>
                    <a:pt x="0" y="395477"/>
                  </a:lnTo>
                  <a:lnTo>
                    <a:pt x="633984" y="395477"/>
                  </a:lnTo>
                  <a:lnTo>
                    <a:pt x="633984" y="527303"/>
                  </a:lnTo>
                  <a:lnTo>
                    <a:pt x="897636" y="263651"/>
                  </a:lnTo>
                  <a:lnTo>
                    <a:pt x="633984" y="0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90999" y="2839212"/>
              <a:ext cx="897890" cy="527685"/>
            </a:xfrm>
            <a:custGeom>
              <a:avLst/>
              <a:gdLst/>
              <a:ahLst/>
              <a:cxnLst/>
              <a:rect l="l" t="t" r="r" b="b"/>
              <a:pathLst>
                <a:path w="897889" h="527685">
                  <a:moveTo>
                    <a:pt x="633984" y="527303"/>
                  </a:moveTo>
                  <a:lnTo>
                    <a:pt x="633984" y="395477"/>
                  </a:lnTo>
                  <a:lnTo>
                    <a:pt x="0" y="395477"/>
                  </a:lnTo>
                  <a:lnTo>
                    <a:pt x="0" y="131825"/>
                  </a:lnTo>
                  <a:lnTo>
                    <a:pt x="633984" y="131825"/>
                  </a:lnTo>
                  <a:lnTo>
                    <a:pt x="633984" y="0"/>
                  </a:lnTo>
                  <a:lnTo>
                    <a:pt x="897636" y="263651"/>
                  </a:lnTo>
                  <a:lnTo>
                    <a:pt x="633984" y="527303"/>
                  </a:lnTo>
                  <a:close/>
                </a:path>
              </a:pathLst>
            </a:custGeom>
            <a:ln w="12192">
              <a:solidFill>
                <a:srgbClr val="226B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4210430" y="3505200"/>
            <a:ext cx="909955" cy="539750"/>
            <a:chOff x="4149852" y="5303520"/>
            <a:chExt cx="909955" cy="539750"/>
          </a:xfrm>
        </p:grpSpPr>
        <p:sp>
          <p:nvSpPr>
            <p:cNvPr id="27" name="object 27"/>
            <p:cNvSpPr/>
            <p:nvPr/>
          </p:nvSpPr>
          <p:spPr>
            <a:xfrm>
              <a:off x="4155948" y="5309616"/>
              <a:ext cx="897890" cy="527685"/>
            </a:xfrm>
            <a:custGeom>
              <a:avLst/>
              <a:gdLst/>
              <a:ahLst/>
              <a:cxnLst/>
              <a:rect l="l" t="t" r="r" b="b"/>
              <a:pathLst>
                <a:path w="897889" h="527685">
                  <a:moveTo>
                    <a:pt x="633984" y="0"/>
                  </a:moveTo>
                  <a:lnTo>
                    <a:pt x="633984" y="131826"/>
                  </a:lnTo>
                  <a:lnTo>
                    <a:pt x="0" y="131826"/>
                  </a:lnTo>
                  <a:lnTo>
                    <a:pt x="0" y="395478"/>
                  </a:lnTo>
                  <a:lnTo>
                    <a:pt x="633984" y="395478"/>
                  </a:lnTo>
                  <a:lnTo>
                    <a:pt x="633984" y="527304"/>
                  </a:lnTo>
                  <a:lnTo>
                    <a:pt x="897636" y="263652"/>
                  </a:lnTo>
                  <a:lnTo>
                    <a:pt x="633984" y="0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155948" y="5309616"/>
              <a:ext cx="897890" cy="527685"/>
            </a:xfrm>
            <a:custGeom>
              <a:avLst/>
              <a:gdLst/>
              <a:ahLst/>
              <a:cxnLst/>
              <a:rect l="l" t="t" r="r" b="b"/>
              <a:pathLst>
                <a:path w="897889" h="527685">
                  <a:moveTo>
                    <a:pt x="633984" y="527304"/>
                  </a:moveTo>
                  <a:lnTo>
                    <a:pt x="633984" y="395478"/>
                  </a:lnTo>
                  <a:lnTo>
                    <a:pt x="0" y="395478"/>
                  </a:lnTo>
                  <a:lnTo>
                    <a:pt x="0" y="131826"/>
                  </a:lnTo>
                  <a:lnTo>
                    <a:pt x="633984" y="131826"/>
                  </a:lnTo>
                  <a:lnTo>
                    <a:pt x="633984" y="0"/>
                  </a:lnTo>
                  <a:lnTo>
                    <a:pt x="897636" y="263652"/>
                  </a:lnTo>
                  <a:lnTo>
                    <a:pt x="633984" y="527304"/>
                  </a:lnTo>
                  <a:close/>
                </a:path>
              </a:pathLst>
            </a:custGeom>
            <a:ln w="12192">
              <a:solidFill>
                <a:srgbClr val="226B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Скругленный прямоугольник 1"/>
          <p:cNvSpPr/>
          <p:nvPr/>
        </p:nvSpPr>
        <p:spPr>
          <a:xfrm>
            <a:off x="5255514" y="2133600"/>
            <a:ext cx="6731634" cy="1066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Если по состоянию на 31.12.2025 года брак был зарегистрирован официально (свидетельство о заключении брака)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57199" y="4343400"/>
            <a:ext cx="11529950" cy="1143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Если в декларационный период брак был расторгнут и на руках свидетельство о расторжении брака; </a:t>
            </a:r>
          </a:p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решение суда, вступившее в законную силу; свидетельство о смерти супруга (и), то необходимо подать соответствующее заявление с приложением, подтверждающих  документов в Комиссию о </a:t>
            </a:r>
          </a:p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невозможности представить сведения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199" y="2362200"/>
            <a:ext cx="3567937" cy="65639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Супруг (а)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7199" y="3505200"/>
            <a:ext cx="3567937" cy="60998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Несовершеннолетний ребенок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255514" y="3429000"/>
            <a:ext cx="6731634" cy="68618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Если по состоянию на 31.12.2025 года ребенку не исполнилось </a:t>
            </a:r>
          </a:p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18 лет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7198" y="5562600"/>
            <a:ext cx="11529949" cy="1143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Если декларант лишен родительских прав на несовершеннолетнего ребенка или несовершеннолетний ребенок проживает отдельно от декларанта в неизвестном городе (стране) и связи не поддерживаются, то необходимо подать соответствующее заявление с приложением,</a:t>
            </a:r>
            <a:r>
              <a:rPr lang="ru-RU" dirty="0">
                <a:solidFill>
                  <a:srgbClr val="4F81BD">
                    <a:lumMod val="75000"/>
                  </a:srgbClr>
                </a:solidFill>
              </a:rPr>
              <a:t> подтверждающих  документов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 в Комиссию о невозможности представить сведения</a:t>
            </a:r>
          </a:p>
          <a:p>
            <a:pPr algn="ctr"/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600532"/>
            <a:ext cx="10438130" cy="15840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471424" rIns="0" bIns="0" rtlCol="0">
            <a:spAutoFit/>
          </a:bodyPr>
          <a:lstStyle/>
          <a:p>
            <a:pPr marL="3275965">
              <a:lnSpc>
                <a:spcPct val="100000"/>
              </a:lnSpc>
              <a:spcBef>
                <a:spcPts val="95"/>
              </a:spcBef>
            </a:pPr>
            <a:r>
              <a:rPr sz="2400" dirty="0">
                <a:solidFill>
                  <a:srgbClr val="124262"/>
                </a:solidFill>
              </a:rPr>
              <a:t>ОБРАТИТЕ</a:t>
            </a:r>
            <a:r>
              <a:rPr sz="2400" spc="-120" dirty="0">
                <a:solidFill>
                  <a:srgbClr val="124262"/>
                </a:solidFill>
              </a:rPr>
              <a:t> </a:t>
            </a:r>
            <a:r>
              <a:rPr lang="en-US" sz="2400" spc="-120" dirty="0">
                <a:solidFill>
                  <a:srgbClr val="124262"/>
                </a:solidFill>
              </a:rPr>
              <a:t>  </a:t>
            </a:r>
            <a:r>
              <a:rPr sz="2400" spc="-10" dirty="0">
                <a:solidFill>
                  <a:srgbClr val="124262"/>
                </a:solidFill>
              </a:rPr>
              <a:t>ВНИМАНИЕ</a:t>
            </a:r>
            <a:br>
              <a:rPr lang="ru-RU" sz="2400" spc="-10" dirty="0">
                <a:solidFill>
                  <a:srgbClr val="124262"/>
                </a:solidFill>
              </a:rPr>
            </a:br>
            <a:br>
              <a:rPr lang="ru-RU" sz="2400" spc="-10" dirty="0">
                <a:solidFill>
                  <a:srgbClr val="124262"/>
                </a:solidFill>
              </a:rPr>
            </a:br>
            <a:endParaRPr sz="2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52400" y="3581400"/>
            <a:ext cx="11887200" cy="3048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ru-RU" sz="1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algn="just"/>
            <a:endParaRPr lang="ru-RU" sz="1300" b="1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В период проведения специальной военной операции и до издания соответствующих нормативных правовых актов Российской Федерации декларанты, обязанные представлять сведения о доходах, расходах, об имуществе и обязательствах имущественного характера своих супруг (супругов), не представляют такие сведения, в случае если их супруги: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являются военнослужащими, сотрудниками органов внутренних дел Российской Федерации, лицами, проходящими службу в войсках национальной гвардии Российской Федерации и имеющими специальные звания полиции, сотрудниками уголовно-исполнительной системы Российской Федерации и Следственного комитета Российской Федерации и принимают (принимали) участие в специальной военной операции или непосредственно выполняют (выполняли) задачи, связанные с ее проведением, на территориях Донецкой Народной Республики, Луганской Народной Республики, Запорожской области, Херсонской области и Украины;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направлены (командированы) для выполнения задач на территориях Донецкой Народной Республики, Луганской Народной Республики, Запорожской области и Херсонской области и выполняют такие задачи;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призваны на военную службу по мобилизации в Вооруженные Силы Российской Федерации;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оказывают на основании заключенного ими контракта добровольное содействие в выполнении задач, возложенных на Вооруженные Силы Российской Федерации (вместо сведений супруга (супруги) необходимо предоставить декларанту Приложение №2 «Информация о наличии оснований для непредставления сведений о доходах, расходах, об имуществе и обязательствах имущественного характера в отношении супруги (супруга)»</a:t>
            </a:r>
          </a:p>
          <a:p>
            <a:pPr algn="just"/>
            <a:endParaRPr lang="ru-RU" sz="1400" b="1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ru-RU" sz="14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endParaRPr lang="ru-RU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52400" y="2286000"/>
            <a:ext cx="11853332" cy="1143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Участники СВО и командированные лица не представляют сведения, начиная с декларационной кампании 2022 года, поскольку действие Указа Президента Российской Федерации от 29.12.2022 года № 968 распространяется на правоотношения, возникшие с 24 февраля 2022 года</a:t>
            </a: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При этом не имеет значения, когда участник СВО или командированное лицо были направлены на новые территории или территорию Украины и находились ли они там по состоянию на 31 декабря отчетного года (вместо сведений необходимо предоставить Приложение N 1 «Информация о наличии оснований для непредставления сведений о доходах, расходах, об имуществе и обязательствах имущественного характера»)</a:t>
            </a: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199" y="-76200"/>
            <a:ext cx="2256503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609600"/>
            <a:ext cx="10439400" cy="14895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2065" rIns="0" bIns="0" rtlCol="0">
            <a:spAutoFit/>
          </a:bodyPr>
          <a:lstStyle/>
          <a:p>
            <a:pPr marL="306070" algn="ctr">
              <a:lnSpc>
                <a:spcPct val="100000"/>
              </a:lnSpc>
              <a:spcBef>
                <a:spcPts val="95"/>
              </a:spcBef>
            </a:pPr>
            <a:br>
              <a:rPr lang="ru-RU" sz="2400" spc="-10" dirty="0">
                <a:solidFill>
                  <a:srgbClr val="124262"/>
                </a:solidFill>
              </a:rPr>
            </a:br>
            <a:r>
              <a:rPr sz="2400" spc="-10" dirty="0">
                <a:solidFill>
                  <a:srgbClr val="124262"/>
                </a:solidFill>
              </a:rPr>
              <a:t>ПОДГОТОВКА</a:t>
            </a:r>
            <a:r>
              <a:rPr sz="2400" spc="-70" dirty="0">
                <a:solidFill>
                  <a:srgbClr val="124262"/>
                </a:solidFill>
              </a:rPr>
              <a:t> </a:t>
            </a:r>
            <a:r>
              <a:rPr sz="2400" dirty="0">
                <a:solidFill>
                  <a:srgbClr val="124262"/>
                </a:solidFill>
              </a:rPr>
              <a:t>К</a:t>
            </a:r>
            <a:r>
              <a:rPr sz="2400" spc="-65" dirty="0">
                <a:solidFill>
                  <a:srgbClr val="124262"/>
                </a:solidFill>
              </a:rPr>
              <a:t> </a:t>
            </a:r>
            <a:r>
              <a:rPr sz="2400" spc="-20" dirty="0">
                <a:solidFill>
                  <a:srgbClr val="124262"/>
                </a:solidFill>
              </a:rPr>
              <a:t>ЗАПОЛНЕНИЮ</a:t>
            </a:r>
            <a:r>
              <a:rPr sz="2400" spc="-65" dirty="0">
                <a:solidFill>
                  <a:srgbClr val="124262"/>
                </a:solidFill>
              </a:rPr>
              <a:t> </a:t>
            </a:r>
            <a:r>
              <a:rPr sz="2400" spc="-10" dirty="0">
                <a:solidFill>
                  <a:srgbClr val="124262"/>
                </a:solidFill>
              </a:rPr>
              <a:t>СВЕДЕНИЙ</a:t>
            </a:r>
            <a:br>
              <a:rPr lang="ru-RU" sz="2400" spc="-10" dirty="0">
                <a:solidFill>
                  <a:srgbClr val="124262"/>
                </a:solidFill>
              </a:rPr>
            </a:br>
            <a:br>
              <a:rPr lang="ru-RU" sz="2400" spc="-10" dirty="0">
                <a:solidFill>
                  <a:srgbClr val="124262"/>
                </a:solidFill>
              </a:rPr>
            </a:br>
            <a:endParaRPr sz="2400" dirty="0"/>
          </a:p>
        </p:txBody>
      </p:sp>
      <p:grpSp>
        <p:nvGrpSpPr>
          <p:cNvPr id="6" name="object 6"/>
          <p:cNvGrpSpPr/>
          <p:nvPr/>
        </p:nvGrpSpPr>
        <p:grpSpPr>
          <a:xfrm>
            <a:off x="92964" y="1857755"/>
            <a:ext cx="11561445" cy="1811020"/>
            <a:chOff x="92964" y="1857755"/>
            <a:chExt cx="11561445" cy="181102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536" y="2327147"/>
              <a:ext cx="11551920" cy="133654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7536" y="2327147"/>
              <a:ext cx="11551920" cy="1336675"/>
            </a:xfrm>
            <a:custGeom>
              <a:avLst/>
              <a:gdLst/>
              <a:ahLst/>
              <a:cxnLst/>
              <a:rect l="l" t="t" r="r" b="b"/>
              <a:pathLst>
                <a:path w="11551920" h="1336675">
                  <a:moveTo>
                    <a:pt x="0" y="222757"/>
                  </a:moveTo>
                  <a:lnTo>
                    <a:pt x="4525" y="177853"/>
                  </a:lnTo>
                  <a:lnTo>
                    <a:pt x="17505" y="136034"/>
                  </a:lnTo>
                  <a:lnTo>
                    <a:pt x="38043" y="98195"/>
                  </a:lnTo>
                  <a:lnTo>
                    <a:pt x="65244" y="65230"/>
                  </a:lnTo>
                  <a:lnTo>
                    <a:pt x="98212" y="38033"/>
                  </a:lnTo>
                  <a:lnTo>
                    <a:pt x="136050" y="17500"/>
                  </a:lnTo>
                  <a:lnTo>
                    <a:pt x="177864" y="4524"/>
                  </a:lnTo>
                  <a:lnTo>
                    <a:pt x="222758" y="0"/>
                  </a:lnTo>
                  <a:lnTo>
                    <a:pt x="11329162" y="0"/>
                  </a:lnTo>
                  <a:lnTo>
                    <a:pt x="11374066" y="4524"/>
                  </a:lnTo>
                  <a:lnTo>
                    <a:pt x="11415885" y="17500"/>
                  </a:lnTo>
                  <a:lnTo>
                    <a:pt x="11453724" y="38033"/>
                  </a:lnTo>
                  <a:lnTo>
                    <a:pt x="11486689" y="65230"/>
                  </a:lnTo>
                  <a:lnTo>
                    <a:pt x="11513886" y="98195"/>
                  </a:lnTo>
                  <a:lnTo>
                    <a:pt x="11534419" y="136034"/>
                  </a:lnTo>
                  <a:lnTo>
                    <a:pt x="11547395" y="177853"/>
                  </a:lnTo>
                  <a:lnTo>
                    <a:pt x="11551920" y="222757"/>
                  </a:lnTo>
                  <a:lnTo>
                    <a:pt x="11551920" y="1113789"/>
                  </a:lnTo>
                  <a:lnTo>
                    <a:pt x="11547395" y="1158694"/>
                  </a:lnTo>
                  <a:lnTo>
                    <a:pt x="11534419" y="1200513"/>
                  </a:lnTo>
                  <a:lnTo>
                    <a:pt x="11513886" y="1238352"/>
                  </a:lnTo>
                  <a:lnTo>
                    <a:pt x="11486689" y="1271317"/>
                  </a:lnTo>
                  <a:lnTo>
                    <a:pt x="11453724" y="1298514"/>
                  </a:lnTo>
                  <a:lnTo>
                    <a:pt x="11415885" y="1319047"/>
                  </a:lnTo>
                  <a:lnTo>
                    <a:pt x="11374066" y="1332023"/>
                  </a:lnTo>
                  <a:lnTo>
                    <a:pt x="11329162" y="1336547"/>
                  </a:lnTo>
                  <a:lnTo>
                    <a:pt x="222758" y="1336547"/>
                  </a:lnTo>
                  <a:lnTo>
                    <a:pt x="177864" y="1332023"/>
                  </a:lnTo>
                  <a:lnTo>
                    <a:pt x="136050" y="1319047"/>
                  </a:lnTo>
                  <a:lnTo>
                    <a:pt x="98212" y="1298514"/>
                  </a:lnTo>
                  <a:lnTo>
                    <a:pt x="65244" y="1271317"/>
                  </a:lnTo>
                  <a:lnTo>
                    <a:pt x="38043" y="1238352"/>
                  </a:lnTo>
                  <a:lnTo>
                    <a:pt x="17505" y="1200513"/>
                  </a:lnTo>
                  <a:lnTo>
                    <a:pt x="4525" y="1158694"/>
                  </a:lnTo>
                  <a:lnTo>
                    <a:pt x="0" y="1113789"/>
                  </a:lnTo>
                  <a:lnTo>
                    <a:pt x="0" y="222757"/>
                  </a:lnTo>
                  <a:close/>
                </a:path>
              </a:pathLst>
            </a:custGeom>
            <a:ln w="9144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1489" y="1881377"/>
              <a:ext cx="6030595" cy="518159"/>
            </a:xfrm>
            <a:custGeom>
              <a:avLst/>
              <a:gdLst/>
              <a:ahLst/>
              <a:cxnLst/>
              <a:rect l="l" t="t" r="r" b="b"/>
              <a:pathLst>
                <a:path w="6030595" h="518160">
                  <a:moveTo>
                    <a:pt x="5944108" y="0"/>
                  </a:moveTo>
                  <a:lnTo>
                    <a:pt x="86359" y="0"/>
                  </a:lnTo>
                  <a:lnTo>
                    <a:pt x="52747" y="6778"/>
                  </a:lnTo>
                  <a:lnTo>
                    <a:pt x="25296" y="25273"/>
                  </a:lnTo>
                  <a:lnTo>
                    <a:pt x="6787" y="52720"/>
                  </a:lnTo>
                  <a:lnTo>
                    <a:pt x="0" y="86360"/>
                  </a:lnTo>
                  <a:lnTo>
                    <a:pt x="0" y="431800"/>
                  </a:lnTo>
                  <a:lnTo>
                    <a:pt x="6787" y="465439"/>
                  </a:lnTo>
                  <a:lnTo>
                    <a:pt x="25296" y="492887"/>
                  </a:lnTo>
                  <a:lnTo>
                    <a:pt x="52747" y="511381"/>
                  </a:lnTo>
                  <a:lnTo>
                    <a:pt x="86359" y="518160"/>
                  </a:lnTo>
                  <a:lnTo>
                    <a:pt x="5944108" y="518160"/>
                  </a:lnTo>
                  <a:lnTo>
                    <a:pt x="5977747" y="511381"/>
                  </a:lnTo>
                  <a:lnTo>
                    <a:pt x="6005195" y="492887"/>
                  </a:lnTo>
                  <a:lnTo>
                    <a:pt x="6023689" y="465439"/>
                  </a:lnTo>
                  <a:lnTo>
                    <a:pt x="6030468" y="431800"/>
                  </a:lnTo>
                  <a:lnTo>
                    <a:pt x="6030468" y="86360"/>
                  </a:lnTo>
                  <a:lnTo>
                    <a:pt x="6023689" y="52720"/>
                  </a:lnTo>
                  <a:lnTo>
                    <a:pt x="6005195" y="25273"/>
                  </a:lnTo>
                  <a:lnTo>
                    <a:pt x="5977747" y="6778"/>
                  </a:lnTo>
                  <a:lnTo>
                    <a:pt x="5944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1489" y="1881377"/>
              <a:ext cx="6030595" cy="518159"/>
            </a:xfrm>
            <a:custGeom>
              <a:avLst/>
              <a:gdLst/>
              <a:ahLst/>
              <a:cxnLst/>
              <a:rect l="l" t="t" r="r" b="b"/>
              <a:pathLst>
                <a:path w="6030595" h="518160">
                  <a:moveTo>
                    <a:pt x="0" y="86360"/>
                  </a:moveTo>
                  <a:lnTo>
                    <a:pt x="6787" y="52720"/>
                  </a:lnTo>
                  <a:lnTo>
                    <a:pt x="25296" y="25273"/>
                  </a:lnTo>
                  <a:lnTo>
                    <a:pt x="52747" y="6778"/>
                  </a:lnTo>
                  <a:lnTo>
                    <a:pt x="86359" y="0"/>
                  </a:lnTo>
                  <a:lnTo>
                    <a:pt x="5944108" y="0"/>
                  </a:lnTo>
                  <a:lnTo>
                    <a:pt x="5977747" y="6778"/>
                  </a:lnTo>
                  <a:lnTo>
                    <a:pt x="6005195" y="25273"/>
                  </a:lnTo>
                  <a:lnTo>
                    <a:pt x="6023689" y="52720"/>
                  </a:lnTo>
                  <a:lnTo>
                    <a:pt x="6030468" y="86360"/>
                  </a:lnTo>
                  <a:lnTo>
                    <a:pt x="6030468" y="431800"/>
                  </a:lnTo>
                  <a:lnTo>
                    <a:pt x="6023689" y="465439"/>
                  </a:lnTo>
                  <a:lnTo>
                    <a:pt x="6005195" y="492887"/>
                  </a:lnTo>
                  <a:lnTo>
                    <a:pt x="5977747" y="511381"/>
                  </a:lnTo>
                  <a:lnTo>
                    <a:pt x="5944108" y="518160"/>
                  </a:lnTo>
                  <a:lnTo>
                    <a:pt x="86359" y="518160"/>
                  </a:lnTo>
                  <a:lnTo>
                    <a:pt x="52747" y="511381"/>
                  </a:lnTo>
                  <a:lnTo>
                    <a:pt x="25296" y="492887"/>
                  </a:lnTo>
                  <a:lnTo>
                    <a:pt x="6787" y="465439"/>
                  </a:lnTo>
                  <a:lnTo>
                    <a:pt x="0" y="431800"/>
                  </a:lnTo>
                  <a:lnTo>
                    <a:pt x="0" y="86360"/>
                  </a:lnTo>
                  <a:close/>
                </a:path>
              </a:pathLst>
            </a:custGeom>
            <a:ln w="47243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92964" y="3750564"/>
            <a:ext cx="11675745" cy="3112135"/>
            <a:chOff x="92964" y="3750564"/>
            <a:chExt cx="11675745" cy="311213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536" y="4174236"/>
              <a:ext cx="11590020" cy="93573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7536" y="4174236"/>
              <a:ext cx="11590020" cy="935990"/>
            </a:xfrm>
            <a:custGeom>
              <a:avLst/>
              <a:gdLst/>
              <a:ahLst/>
              <a:cxnLst/>
              <a:rect l="l" t="t" r="r" b="b"/>
              <a:pathLst>
                <a:path w="11590020" h="935989">
                  <a:moveTo>
                    <a:pt x="0" y="155956"/>
                  </a:moveTo>
                  <a:lnTo>
                    <a:pt x="7950" y="106671"/>
                  </a:lnTo>
                  <a:lnTo>
                    <a:pt x="30090" y="63861"/>
                  </a:lnTo>
                  <a:lnTo>
                    <a:pt x="63850" y="30097"/>
                  </a:lnTo>
                  <a:lnTo>
                    <a:pt x="106662" y="7953"/>
                  </a:lnTo>
                  <a:lnTo>
                    <a:pt x="155956" y="0"/>
                  </a:lnTo>
                  <a:lnTo>
                    <a:pt x="11434064" y="0"/>
                  </a:lnTo>
                  <a:lnTo>
                    <a:pt x="11483348" y="7953"/>
                  </a:lnTo>
                  <a:lnTo>
                    <a:pt x="11526158" y="30097"/>
                  </a:lnTo>
                  <a:lnTo>
                    <a:pt x="11559922" y="63861"/>
                  </a:lnTo>
                  <a:lnTo>
                    <a:pt x="11582066" y="106671"/>
                  </a:lnTo>
                  <a:lnTo>
                    <a:pt x="11590020" y="155956"/>
                  </a:lnTo>
                  <a:lnTo>
                    <a:pt x="11590020" y="779780"/>
                  </a:lnTo>
                  <a:lnTo>
                    <a:pt x="11582066" y="829064"/>
                  </a:lnTo>
                  <a:lnTo>
                    <a:pt x="11559922" y="871874"/>
                  </a:lnTo>
                  <a:lnTo>
                    <a:pt x="11526158" y="905638"/>
                  </a:lnTo>
                  <a:lnTo>
                    <a:pt x="11483348" y="927782"/>
                  </a:lnTo>
                  <a:lnTo>
                    <a:pt x="11434064" y="935736"/>
                  </a:lnTo>
                  <a:lnTo>
                    <a:pt x="155956" y="935736"/>
                  </a:lnTo>
                  <a:lnTo>
                    <a:pt x="106662" y="927782"/>
                  </a:lnTo>
                  <a:lnTo>
                    <a:pt x="63850" y="905638"/>
                  </a:lnTo>
                  <a:lnTo>
                    <a:pt x="30090" y="871874"/>
                  </a:lnTo>
                  <a:lnTo>
                    <a:pt x="7950" y="829064"/>
                  </a:lnTo>
                  <a:lnTo>
                    <a:pt x="0" y="779780"/>
                  </a:lnTo>
                  <a:lnTo>
                    <a:pt x="0" y="155956"/>
                  </a:lnTo>
                  <a:close/>
                </a:path>
              </a:pathLst>
            </a:custGeom>
            <a:ln w="9144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6625" y="3774186"/>
              <a:ext cx="6141720" cy="518159"/>
            </a:xfrm>
            <a:custGeom>
              <a:avLst/>
              <a:gdLst/>
              <a:ahLst/>
              <a:cxnLst/>
              <a:rect l="l" t="t" r="r" b="b"/>
              <a:pathLst>
                <a:path w="6141720" h="518160">
                  <a:moveTo>
                    <a:pt x="6055360" y="0"/>
                  </a:moveTo>
                  <a:lnTo>
                    <a:pt x="86359" y="0"/>
                  </a:lnTo>
                  <a:lnTo>
                    <a:pt x="52747" y="6778"/>
                  </a:lnTo>
                  <a:lnTo>
                    <a:pt x="25296" y="25272"/>
                  </a:lnTo>
                  <a:lnTo>
                    <a:pt x="6787" y="52720"/>
                  </a:lnTo>
                  <a:lnTo>
                    <a:pt x="0" y="86359"/>
                  </a:lnTo>
                  <a:lnTo>
                    <a:pt x="0" y="431800"/>
                  </a:lnTo>
                  <a:lnTo>
                    <a:pt x="6787" y="465439"/>
                  </a:lnTo>
                  <a:lnTo>
                    <a:pt x="25296" y="492887"/>
                  </a:lnTo>
                  <a:lnTo>
                    <a:pt x="52747" y="511381"/>
                  </a:lnTo>
                  <a:lnTo>
                    <a:pt x="86359" y="518159"/>
                  </a:lnTo>
                  <a:lnTo>
                    <a:pt x="6055360" y="518159"/>
                  </a:lnTo>
                  <a:lnTo>
                    <a:pt x="6088999" y="511381"/>
                  </a:lnTo>
                  <a:lnTo>
                    <a:pt x="6116447" y="492887"/>
                  </a:lnTo>
                  <a:lnTo>
                    <a:pt x="6134941" y="465439"/>
                  </a:lnTo>
                  <a:lnTo>
                    <a:pt x="6141720" y="431800"/>
                  </a:lnTo>
                  <a:lnTo>
                    <a:pt x="6141720" y="86359"/>
                  </a:lnTo>
                  <a:lnTo>
                    <a:pt x="6134941" y="52720"/>
                  </a:lnTo>
                  <a:lnTo>
                    <a:pt x="6116447" y="25272"/>
                  </a:lnTo>
                  <a:lnTo>
                    <a:pt x="6088999" y="6778"/>
                  </a:lnTo>
                  <a:lnTo>
                    <a:pt x="6055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36625" y="3774186"/>
              <a:ext cx="6141720" cy="518159"/>
            </a:xfrm>
            <a:custGeom>
              <a:avLst/>
              <a:gdLst/>
              <a:ahLst/>
              <a:cxnLst/>
              <a:rect l="l" t="t" r="r" b="b"/>
              <a:pathLst>
                <a:path w="6141720" h="518160">
                  <a:moveTo>
                    <a:pt x="0" y="86359"/>
                  </a:moveTo>
                  <a:lnTo>
                    <a:pt x="6787" y="52720"/>
                  </a:lnTo>
                  <a:lnTo>
                    <a:pt x="25296" y="25272"/>
                  </a:lnTo>
                  <a:lnTo>
                    <a:pt x="52747" y="6778"/>
                  </a:lnTo>
                  <a:lnTo>
                    <a:pt x="86359" y="0"/>
                  </a:lnTo>
                  <a:lnTo>
                    <a:pt x="6055360" y="0"/>
                  </a:lnTo>
                  <a:lnTo>
                    <a:pt x="6088999" y="6778"/>
                  </a:lnTo>
                  <a:lnTo>
                    <a:pt x="6116447" y="25272"/>
                  </a:lnTo>
                  <a:lnTo>
                    <a:pt x="6134941" y="52720"/>
                  </a:lnTo>
                  <a:lnTo>
                    <a:pt x="6141720" y="86359"/>
                  </a:lnTo>
                  <a:lnTo>
                    <a:pt x="6141720" y="431800"/>
                  </a:lnTo>
                  <a:lnTo>
                    <a:pt x="6134941" y="465439"/>
                  </a:lnTo>
                  <a:lnTo>
                    <a:pt x="6116447" y="492887"/>
                  </a:lnTo>
                  <a:lnTo>
                    <a:pt x="6088999" y="511381"/>
                  </a:lnTo>
                  <a:lnTo>
                    <a:pt x="6055360" y="518159"/>
                  </a:lnTo>
                  <a:lnTo>
                    <a:pt x="86359" y="518159"/>
                  </a:lnTo>
                  <a:lnTo>
                    <a:pt x="52747" y="511381"/>
                  </a:lnTo>
                  <a:lnTo>
                    <a:pt x="25296" y="492887"/>
                  </a:lnTo>
                  <a:lnTo>
                    <a:pt x="6787" y="465439"/>
                  </a:lnTo>
                  <a:lnTo>
                    <a:pt x="0" y="431800"/>
                  </a:lnTo>
                  <a:lnTo>
                    <a:pt x="0" y="86359"/>
                  </a:lnTo>
                  <a:close/>
                </a:path>
              </a:pathLst>
            </a:custGeom>
            <a:ln w="47244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736" y="5620512"/>
              <a:ext cx="11590020" cy="123748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73736" y="5620512"/>
              <a:ext cx="11590020" cy="1237615"/>
            </a:xfrm>
            <a:custGeom>
              <a:avLst/>
              <a:gdLst/>
              <a:ahLst/>
              <a:cxnLst/>
              <a:rect l="l" t="t" r="r" b="b"/>
              <a:pathLst>
                <a:path w="11590020" h="1237615">
                  <a:moveTo>
                    <a:pt x="0" y="206247"/>
                  </a:moveTo>
                  <a:lnTo>
                    <a:pt x="5447" y="158957"/>
                  </a:lnTo>
                  <a:lnTo>
                    <a:pt x="20963" y="115545"/>
                  </a:lnTo>
                  <a:lnTo>
                    <a:pt x="45310" y="77250"/>
                  </a:lnTo>
                  <a:lnTo>
                    <a:pt x="77250" y="45310"/>
                  </a:lnTo>
                  <a:lnTo>
                    <a:pt x="115545" y="20963"/>
                  </a:lnTo>
                  <a:lnTo>
                    <a:pt x="158957" y="5447"/>
                  </a:lnTo>
                  <a:lnTo>
                    <a:pt x="206248" y="0"/>
                  </a:lnTo>
                  <a:lnTo>
                    <a:pt x="11383772" y="0"/>
                  </a:lnTo>
                  <a:lnTo>
                    <a:pt x="11431066" y="5447"/>
                  </a:lnTo>
                  <a:lnTo>
                    <a:pt x="11474479" y="20963"/>
                  </a:lnTo>
                  <a:lnTo>
                    <a:pt x="11512774" y="45310"/>
                  </a:lnTo>
                  <a:lnTo>
                    <a:pt x="11544713" y="77250"/>
                  </a:lnTo>
                  <a:lnTo>
                    <a:pt x="11569058" y="115545"/>
                  </a:lnTo>
                  <a:lnTo>
                    <a:pt x="11584573" y="158957"/>
                  </a:lnTo>
                  <a:lnTo>
                    <a:pt x="11590020" y="206247"/>
                  </a:lnTo>
                  <a:lnTo>
                    <a:pt x="11590020" y="1031240"/>
                  </a:lnTo>
                  <a:lnTo>
                    <a:pt x="11584573" y="1078530"/>
                  </a:lnTo>
                  <a:lnTo>
                    <a:pt x="11569058" y="1121942"/>
                  </a:lnTo>
                  <a:lnTo>
                    <a:pt x="11544713" y="1160237"/>
                  </a:lnTo>
                  <a:lnTo>
                    <a:pt x="11512774" y="1192177"/>
                  </a:lnTo>
                  <a:lnTo>
                    <a:pt x="11474479" y="1216524"/>
                  </a:lnTo>
                  <a:lnTo>
                    <a:pt x="11431066" y="1232040"/>
                  </a:lnTo>
                  <a:lnTo>
                    <a:pt x="11383772" y="1237487"/>
                  </a:lnTo>
                  <a:lnTo>
                    <a:pt x="206248" y="1237487"/>
                  </a:lnTo>
                  <a:lnTo>
                    <a:pt x="158957" y="1232040"/>
                  </a:lnTo>
                  <a:lnTo>
                    <a:pt x="115545" y="1216524"/>
                  </a:lnTo>
                  <a:lnTo>
                    <a:pt x="77250" y="1192177"/>
                  </a:lnTo>
                  <a:lnTo>
                    <a:pt x="45310" y="1160237"/>
                  </a:lnTo>
                  <a:lnTo>
                    <a:pt x="20963" y="1121942"/>
                  </a:lnTo>
                  <a:lnTo>
                    <a:pt x="5447" y="1078530"/>
                  </a:lnTo>
                  <a:lnTo>
                    <a:pt x="0" y="1031240"/>
                  </a:lnTo>
                  <a:lnTo>
                    <a:pt x="0" y="206247"/>
                  </a:lnTo>
                  <a:close/>
                </a:path>
              </a:pathLst>
            </a:custGeom>
            <a:ln w="9144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6625" y="5167122"/>
              <a:ext cx="6338570" cy="520065"/>
            </a:xfrm>
            <a:custGeom>
              <a:avLst/>
              <a:gdLst/>
              <a:ahLst/>
              <a:cxnLst/>
              <a:rect l="l" t="t" r="r" b="b"/>
              <a:pathLst>
                <a:path w="6338570" h="520064">
                  <a:moveTo>
                    <a:pt x="6251702" y="0"/>
                  </a:moveTo>
                  <a:lnTo>
                    <a:pt x="86614" y="0"/>
                  </a:lnTo>
                  <a:lnTo>
                    <a:pt x="52903" y="6800"/>
                  </a:lnTo>
                  <a:lnTo>
                    <a:pt x="25371" y="25352"/>
                  </a:lnTo>
                  <a:lnTo>
                    <a:pt x="6807" y="52881"/>
                  </a:lnTo>
                  <a:lnTo>
                    <a:pt x="0" y="86613"/>
                  </a:lnTo>
                  <a:lnTo>
                    <a:pt x="0" y="433069"/>
                  </a:lnTo>
                  <a:lnTo>
                    <a:pt x="6807" y="466780"/>
                  </a:lnTo>
                  <a:lnTo>
                    <a:pt x="25371" y="494312"/>
                  </a:lnTo>
                  <a:lnTo>
                    <a:pt x="52903" y="512876"/>
                  </a:lnTo>
                  <a:lnTo>
                    <a:pt x="86614" y="519683"/>
                  </a:lnTo>
                  <a:lnTo>
                    <a:pt x="6251702" y="519683"/>
                  </a:lnTo>
                  <a:lnTo>
                    <a:pt x="6285434" y="512876"/>
                  </a:lnTo>
                  <a:lnTo>
                    <a:pt x="6312963" y="494312"/>
                  </a:lnTo>
                  <a:lnTo>
                    <a:pt x="6331515" y="466780"/>
                  </a:lnTo>
                  <a:lnTo>
                    <a:pt x="6338316" y="433069"/>
                  </a:lnTo>
                  <a:lnTo>
                    <a:pt x="6338316" y="86613"/>
                  </a:lnTo>
                  <a:lnTo>
                    <a:pt x="6331515" y="52881"/>
                  </a:lnTo>
                  <a:lnTo>
                    <a:pt x="6312963" y="25352"/>
                  </a:lnTo>
                  <a:lnTo>
                    <a:pt x="6285434" y="6800"/>
                  </a:lnTo>
                  <a:lnTo>
                    <a:pt x="62517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6625" y="5167122"/>
              <a:ext cx="6338570" cy="520065"/>
            </a:xfrm>
            <a:custGeom>
              <a:avLst/>
              <a:gdLst/>
              <a:ahLst/>
              <a:cxnLst/>
              <a:rect l="l" t="t" r="r" b="b"/>
              <a:pathLst>
                <a:path w="6338570" h="520064">
                  <a:moveTo>
                    <a:pt x="0" y="86613"/>
                  </a:moveTo>
                  <a:lnTo>
                    <a:pt x="6807" y="52881"/>
                  </a:lnTo>
                  <a:lnTo>
                    <a:pt x="25371" y="25352"/>
                  </a:lnTo>
                  <a:lnTo>
                    <a:pt x="52903" y="6800"/>
                  </a:lnTo>
                  <a:lnTo>
                    <a:pt x="86614" y="0"/>
                  </a:lnTo>
                  <a:lnTo>
                    <a:pt x="6251702" y="0"/>
                  </a:lnTo>
                  <a:lnTo>
                    <a:pt x="6285434" y="6800"/>
                  </a:lnTo>
                  <a:lnTo>
                    <a:pt x="6312963" y="25352"/>
                  </a:lnTo>
                  <a:lnTo>
                    <a:pt x="6331515" y="52881"/>
                  </a:lnTo>
                  <a:lnTo>
                    <a:pt x="6338316" y="86613"/>
                  </a:lnTo>
                  <a:lnTo>
                    <a:pt x="6338316" y="433069"/>
                  </a:lnTo>
                  <a:lnTo>
                    <a:pt x="6331515" y="466780"/>
                  </a:lnTo>
                  <a:lnTo>
                    <a:pt x="6312963" y="494312"/>
                  </a:lnTo>
                  <a:lnTo>
                    <a:pt x="6285434" y="512876"/>
                  </a:lnTo>
                  <a:lnTo>
                    <a:pt x="6251702" y="519683"/>
                  </a:lnTo>
                  <a:lnTo>
                    <a:pt x="86614" y="519683"/>
                  </a:lnTo>
                  <a:lnTo>
                    <a:pt x="52903" y="512876"/>
                  </a:lnTo>
                  <a:lnTo>
                    <a:pt x="25371" y="494312"/>
                  </a:lnTo>
                  <a:lnTo>
                    <a:pt x="6807" y="466780"/>
                  </a:lnTo>
                  <a:lnTo>
                    <a:pt x="0" y="433069"/>
                  </a:lnTo>
                  <a:lnTo>
                    <a:pt x="0" y="86613"/>
                  </a:lnTo>
                  <a:close/>
                </a:path>
              </a:pathLst>
            </a:custGeom>
            <a:ln w="47244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21386" y="1797618"/>
            <a:ext cx="10623550" cy="5136663"/>
          </a:xfrm>
          <a:prstGeom prst="rect">
            <a:avLst/>
          </a:prstGeom>
        </p:spPr>
        <p:txBody>
          <a:bodyPr vert="horz" wrap="square" lIns="0" tIns="172085" rIns="0" bIns="0" rtlCol="0">
            <a:spAutoFit/>
          </a:bodyPr>
          <a:lstStyle/>
          <a:p>
            <a:pPr marL="386080">
              <a:lnSpc>
                <a:spcPct val="100000"/>
              </a:lnSpc>
              <a:spcBef>
                <a:spcPts val="1355"/>
              </a:spcBef>
            </a:pP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Сведения</a:t>
            </a:r>
            <a:r>
              <a:rPr sz="1800" b="1" spc="-5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о</a:t>
            </a:r>
            <a:r>
              <a:rPr sz="1800" b="1" spc="-7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счетах</a:t>
            </a:r>
            <a:endParaRPr sz="1800" dirty="0">
              <a:latin typeface="Trebuchet MS" panose="020B0603020202020204" pitchFamily="34" charset="0"/>
              <a:cs typeface="Arial"/>
            </a:endParaRPr>
          </a:p>
          <a:p>
            <a:pPr marL="318770" marR="0" lvl="0" indent="-286385" defTabSz="914400" eaLnBrk="1" fontAlgn="auto" latinLnBrk="0" hangingPunct="1">
              <a:lnSpc>
                <a:spcPct val="100000"/>
              </a:lnSpc>
              <a:spcBef>
                <a:spcPts val="125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318770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</a:t>
            </a:r>
            <a:r>
              <a:rPr kumimoji="0" lang="ru-RU" sz="18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сайте</a:t>
            </a:r>
            <a:r>
              <a:rPr kumimoji="0" lang="ru-RU" sz="18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ФНС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«Личном</a:t>
            </a:r>
            <a:r>
              <a:rPr kumimoji="0" lang="ru-RU" sz="18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кабинете</a:t>
            </a:r>
            <a:r>
              <a:rPr kumimoji="0" lang="ru-RU" sz="18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налогоплательщика</a:t>
            </a:r>
            <a:r>
              <a:rPr kumimoji="0" lang="ru-RU" sz="18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для</a:t>
            </a:r>
            <a:r>
              <a:rPr kumimoji="0" lang="ru-RU" sz="18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физических</a:t>
            </a:r>
            <a:r>
              <a:rPr kumimoji="0" lang="ru-RU" sz="1800" b="0" i="0" u="none" strike="noStrike" kern="0" cap="none" spc="-6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лиц»</a:t>
            </a:r>
            <a:r>
              <a:rPr kumimoji="0" lang="ru-RU" sz="18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получите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31877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справку</a:t>
            </a:r>
            <a:r>
              <a:rPr kumimoji="0" lang="ru-RU" sz="18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</a:t>
            </a:r>
            <a:r>
              <a:rPr kumimoji="0" lang="ru-RU" sz="18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открытых</a:t>
            </a:r>
            <a:r>
              <a:rPr kumimoji="0" lang="ru-RU" sz="1800" b="0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счетах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18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банках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территории</a:t>
            </a:r>
            <a:r>
              <a:rPr kumimoji="0" lang="ru-RU" sz="1800" b="0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Российской Федерации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318770" marR="800735" lvl="0" indent="-2870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318770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Руководствуясь</a:t>
            </a:r>
            <a:r>
              <a:rPr kumimoji="0" lang="ru-RU" sz="1800" b="0" i="0" u="none" strike="noStrike" kern="0" cap="none" spc="-6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полученной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из</a:t>
            </a:r>
            <a:r>
              <a:rPr kumimoji="0" lang="ru-RU" sz="18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ФНС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справкой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обратитесь</a:t>
            </a:r>
            <a:r>
              <a:rPr kumimoji="0" lang="ru-RU" sz="1800" b="0" i="0" u="none" strike="noStrike" kern="0" cap="none" spc="-6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банки</a:t>
            </a:r>
            <a:r>
              <a:rPr kumimoji="0" lang="ru-RU" sz="18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для</a:t>
            </a:r>
            <a:r>
              <a:rPr kumimoji="0" lang="ru-RU" sz="18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получения</a:t>
            </a:r>
            <a:r>
              <a:rPr kumimoji="0" lang="ru-RU" sz="18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справок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для</a:t>
            </a:r>
            <a:r>
              <a:rPr kumimoji="0" lang="ru-RU" sz="18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заполнения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сведений по форме Банка России №5798-У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5"/>
              </a:spcBef>
              <a:buClr>
                <a:srgbClr val="006FC0"/>
              </a:buClr>
              <a:buFont typeface="Microsoft Sans Serif"/>
              <a:buChar char="•"/>
            </a:pPr>
            <a:endParaRPr sz="1800" dirty="0">
              <a:latin typeface="Trebuchet MS"/>
              <a:cs typeface="Trebuchet MS"/>
            </a:endParaRPr>
          </a:p>
          <a:p>
            <a:pPr marL="330200">
              <a:lnSpc>
                <a:spcPct val="100000"/>
              </a:lnSpc>
            </a:pP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Сведения</a:t>
            </a:r>
            <a:r>
              <a:rPr sz="1800" b="1" spc="-4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о</a:t>
            </a:r>
            <a:r>
              <a:rPr sz="1800" b="1" spc="-5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недвижимости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и</a:t>
            </a:r>
            <a:r>
              <a:rPr sz="1800" b="1" spc="-4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ином</a:t>
            </a:r>
            <a:r>
              <a:rPr sz="1800" b="1" spc="-5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имуществе</a:t>
            </a:r>
            <a:endParaRPr sz="1800" dirty="0">
              <a:latin typeface="Trebuchet MS" panose="020B0603020202020204" pitchFamily="34" charset="0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480"/>
              </a:spcBef>
              <a:buFont typeface="Microsoft Sans Serif"/>
              <a:buChar char="•"/>
              <a:tabLst>
                <a:tab pos="299085" algn="l"/>
              </a:tabLst>
            </a:pP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На</a:t>
            </a:r>
            <a:r>
              <a:rPr sz="1800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сайте</a:t>
            </a:r>
            <a:r>
              <a:rPr sz="18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ФНС</a:t>
            </a:r>
            <a:r>
              <a:rPr sz="1800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sz="1800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«Личном</a:t>
            </a:r>
            <a:r>
              <a:rPr sz="18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кабинете</a:t>
            </a:r>
            <a:r>
              <a:rPr sz="18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налогоплательщика</a:t>
            </a:r>
            <a:r>
              <a:rPr sz="18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для</a:t>
            </a:r>
            <a:r>
              <a:rPr sz="18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физических</a:t>
            </a:r>
            <a:r>
              <a:rPr sz="1800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лиц»</a:t>
            </a:r>
            <a:r>
              <a:rPr sz="1800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rebuchet MS"/>
                <a:cs typeface="Trebuchet MS"/>
              </a:rPr>
              <a:t>запросите</a:t>
            </a:r>
            <a:endParaRPr sz="1800" dirty="0">
              <a:latin typeface="Trebuchet MS"/>
              <a:cs typeface="Trebuchet MS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сведения</a:t>
            </a:r>
            <a:r>
              <a:rPr sz="1800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о</a:t>
            </a:r>
            <a:r>
              <a:rPr sz="18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rebuchet MS"/>
                <a:cs typeface="Trebuchet MS"/>
              </a:rPr>
              <a:t>принадлежащем</a:t>
            </a:r>
            <a:r>
              <a:rPr sz="1800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Вам</a:t>
            </a:r>
            <a:r>
              <a:rPr sz="18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rebuchet MS"/>
                <a:cs typeface="Trebuchet MS"/>
              </a:rPr>
              <a:t>имуществе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30"/>
              </a:spcBef>
            </a:pPr>
            <a:endParaRPr sz="1800" dirty="0">
              <a:latin typeface="Trebuchet MS"/>
              <a:cs typeface="Trebuchet MS"/>
            </a:endParaRPr>
          </a:p>
          <a:p>
            <a:pPr marL="330200">
              <a:lnSpc>
                <a:spcPct val="100000"/>
              </a:lnSpc>
            </a:pP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Сведения</a:t>
            </a:r>
            <a:r>
              <a:rPr sz="1800" b="1" spc="-6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о</a:t>
            </a:r>
            <a:r>
              <a:rPr sz="1800" b="1" spc="-7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всех</a:t>
            </a:r>
            <a:r>
              <a:rPr sz="1800" b="1" spc="-5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Ваших</a:t>
            </a:r>
            <a:r>
              <a:rPr sz="1800" b="1" spc="-4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доходах</a:t>
            </a:r>
            <a:r>
              <a:rPr sz="1800" b="1" spc="-7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за</a:t>
            </a:r>
            <a:r>
              <a:rPr sz="1800" b="1" spc="-7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предыдущий</a:t>
            </a:r>
            <a:r>
              <a:rPr sz="1800" b="1" spc="-3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spc="-2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год</a:t>
            </a:r>
            <a:endParaRPr sz="1800" dirty="0">
              <a:latin typeface="Trebuchet MS" panose="020B0603020202020204" pitchFamily="34" charset="0"/>
              <a:cs typeface="Arial"/>
            </a:endParaRPr>
          </a:p>
          <a:p>
            <a:pPr marL="102870" marR="5080" lvl="1">
              <a:lnSpc>
                <a:spcPct val="100000"/>
              </a:lnSpc>
              <a:spcBef>
                <a:spcPts val="910"/>
              </a:spcBef>
              <a:tabLst>
                <a:tab pos="389890" algn="l"/>
              </a:tabLst>
            </a:pPr>
            <a:r>
              <a:rPr lang="ru-RU" dirty="0">
                <a:solidFill>
                  <a:srgbClr val="006FC0"/>
                </a:solidFill>
                <a:latin typeface="Trebuchet MS"/>
                <a:cs typeface="Trebuchet MS"/>
              </a:rPr>
              <a:t>Справку </a:t>
            </a:r>
            <a:r>
              <a:rPr lang="ru-RU" sz="1800" dirty="0">
                <a:solidFill>
                  <a:srgbClr val="006FC0"/>
                </a:solidFill>
                <a:latin typeface="Trebuchet MS"/>
                <a:cs typeface="Trebuchet MS"/>
              </a:rPr>
              <a:t>о доходах по основному месту работы 6-НДФЛ (ранее 2-НДФЛ), справки о доходах от иных организаций формируются данными организациями по запросу или на портале </a:t>
            </a:r>
            <a:r>
              <a:rPr lang="ru-RU" sz="1800" dirty="0" err="1">
                <a:solidFill>
                  <a:srgbClr val="006FC0"/>
                </a:solidFill>
                <a:latin typeface="Trebuchet MS"/>
                <a:cs typeface="Trebuchet MS"/>
              </a:rPr>
              <a:t>Госуслуг</a:t>
            </a:r>
            <a:r>
              <a:rPr lang="ru-RU" sz="1800" dirty="0">
                <a:solidFill>
                  <a:srgbClr val="006FC0"/>
                </a:solidFill>
                <a:latin typeface="Trebuchet MS"/>
                <a:cs typeface="Trebuchet MS"/>
              </a:rPr>
              <a:t> (также на портале ФНС)</a:t>
            </a:r>
          </a:p>
          <a:p>
            <a:pPr marL="389890" marR="5080" lvl="1" indent="-287020">
              <a:lnSpc>
                <a:spcPct val="100000"/>
              </a:lnSpc>
              <a:spcBef>
                <a:spcPts val="910"/>
              </a:spcBef>
              <a:buFont typeface="Microsoft Sans Serif"/>
              <a:buChar char="•"/>
              <a:tabLst>
                <a:tab pos="389890" algn="l"/>
              </a:tabLst>
            </a:pP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0" y="609601"/>
            <a:ext cx="10439400" cy="13924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62230" rIns="0" bIns="0" rtlCol="0">
            <a:spAutoFit/>
          </a:bodyPr>
          <a:lstStyle/>
          <a:p>
            <a:pPr marL="12700" marR="5080" algn="ctr">
              <a:lnSpc>
                <a:spcPct val="90000"/>
              </a:lnSpc>
              <a:spcBef>
                <a:spcPts val="490"/>
              </a:spcBef>
            </a:pPr>
            <a:br>
              <a:rPr lang="ru-RU" sz="2400" dirty="0">
                <a:solidFill>
                  <a:srgbClr val="124262"/>
                </a:solidFill>
              </a:rPr>
            </a:br>
            <a:r>
              <a:rPr sz="2400" dirty="0">
                <a:solidFill>
                  <a:srgbClr val="124262"/>
                </a:solidFill>
              </a:rPr>
              <a:t>ОСОБЕННОСТИ</a:t>
            </a:r>
            <a:r>
              <a:rPr sz="2400" spc="-75" dirty="0">
                <a:solidFill>
                  <a:srgbClr val="124262"/>
                </a:solidFill>
              </a:rPr>
              <a:t> </a:t>
            </a:r>
            <a:r>
              <a:rPr sz="2400" dirty="0">
                <a:solidFill>
                  <a:srgbClr val="124262"/>
                </a:solidFill>
              </a:rPr>
              <a:t>ПОЛУЧЕНИЯ</a:t>
            </a:r>
            <a:r>
              <a:rPr sz="2400" spc="-50" dirty="0">
                <a:solidFill>
                  <a:srgbClr val="124262"/>
                </a:solidFill>
              </a:rPr>
              <a:t> </a:t>
            </a:r>
            <a:r>
              <a:rPr sz="2400" dirty="0">
                <a:solidFill>
                  <a:srgbClr val="124262"/>
                </a:solidFill>
              </a:rPr>
              <a:t>ДАННЫХ</a:t>
            </a:r>
            <a:r>
              <a:rPr sz="2400" spc="-55" dirty="0">
                <a:solidFill>
                  <a:srgbClr val="124262"/>
                </a:solidFill>
              </a:rPr>
              <a:t> </a:t>
            </a:r>
            <a:r>
              <a:rPr sz="2400" spc="-50" dirty="0">
                <a:solidFill>
                  <a:srgbClr val="124262"/>
                </a:solidFill>
              </a:rPr>
              <a:t>О </a:t>
            </a:r>
            <a:r>
              <a:rPr sz="2400" dirty="0">
                <a:solidFill>
                  <a:srgbClr val="124262"/>
                </a:solidFill>
              </a:rPr>
              <a:t>ДОХОДАХ</a:t>
            </a:r>
            <a:r>
              <a:rPr sz="2400" spc="-85" dirty="0">
                <a:solidFill>
                  <a:srgbClr val="124262"/>
                </a:solidFill>
              </a:rPr>
              <a:t> </a:t>
            </a:r>
            <a:r>
              <a:rPr sz="2400" dirty="0">
                <a:solidFill>
                  <a:srgbClr val="124262"/>
                </a:solidFill>
              </a:rPr>
              <a:t>НЕКОТОРЫХ</a:t>
            </a:r>
            <a:r>
              <a:rPr sz="2400" spc="-90" dirty="0">
                <a:solidFill>
                  <a:srgbClr val="124262"/>
                </a:solidFill>
              </a:rPr>
              <a:t> </a:t>
            </a:r>
            <a:r>
              <a:rPr sz="2400" spc="-10" dirty="0">
                <a:solidFill>
                  <a:srgbClr val="124262"/>
                </a:solidFill>
              </a:rPr>
              <a:t>КАТЕГОРИЙ ГРАЖДАН</a:t>
            </a:r>
            <a:br>
              <a:rPr lang="ru-RU" sz="2400" spc="-10" dirty="0">
                <a:solidFill>
                  <a:srgbClr val="124262"/>
                </a:solidFill>
              </a:rPr>
            </a:br>
            <a:endParaRPr sz="2400" dirty="0"/>
          </a:p>
        </p:txBody>
      </p:sp>
      <p:grpSp>
        <p:nvGrpSpPr>
          <p:cNvPr id="8" name="object 8"/>
          <p:cNvGrpSpPr/>
          <p:nvPr/>
        </p:nvGrpSpPr>
        <p:grpSpPr>
          <a:xfrm>
            <a:off x="1089660" y="2406395"/>
            <a:ext cx="9151620" cy="1419225"/>
            <a:chOff x="1089660" y="2406395"/>
            <a:chExt cx="9151620" cy="1419225"/>
          </a:xfrm>
        </p:grpSpPr>
        <p:sp>
          <p:nvSpPr>
            <p:cNvPr id="9" name="object 9"/>
            <p:cNvSpPr/>
            <p:nvPr/>
          </p:nvSpPr>
          <p:spPr>
            <a:xfrm>
              <a:off x="1089660" y="2406395"/>
              <a:ext cx="9151620" cy="535305"/>
            </a:xfrm>
            <a:custGeom>
              <a:avLst/>
              <a:gdLst/>
              <a:ahLst/>
              <a:cxnLst/>
              <a:rect l="l" t="t" r="r" b="b"/>
              <a:pathLst>
                <a:path w="9151620" h="535305">
                  <a:moveTo>
                    <a:pt x="9151620" y="0"/>
                  </a:moveTo>
                  <a:lnTo>
                    <a:pt x="0" y="0"/>
                  </a:lnTo>
                  <a:lnTo>
                    <a:pt x="0" y="534924"/>
                  </a:lnTo>
                  <a:lnTo>
                    <a:pt x="9151620" y="534924"/>
                  </a:lnTo>
                  <a:lnTo>
                    <a:pt x="9151620" y="0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85238" y="2925444"/>
              <a:ext cx="7215505" cy="900430"/>
            </a:xfrm>
            <a:custGeom>
              <a:avLst/>
              <a:gdLst/>
              <a:ahLst/>
              <a:cxnLst/>
              <a:rect l="l" t="t" r="r" b="b"/>
              <a:pathLst>
                <a:path w="7215505" h="900429">
                  <a:moveTo>
                    <a:pt x="1539875" y="33147"/>
                  </a:moveTo>
                  <a:lnTo>
                    <a:pt x="1520825" y="127"/>
                  </a:lnTo>
                  <a:lnTo>
                    <a:pt x="89433" y="826566"/>
                  </a:lnTo>
                  <a:lnTo>
                    <a:pt x="70358" y="793496"/>
                  </a:lnTo>
                  <a:lnTo>
                    <a:pt x="0" y="900176"/>
                  </a:lnTo>
                  <a:lnTo>
                    <a:pt x="127508" y="892556"/>
                  </a:lnTo>
                  <a:lnTo>
                    <a:pt x="113944" y="869061"/>
                  </a:lnTo>
                  <a:lnTo>
                    <a:pt x="108483" y="859586"/>
                  </a:lnTo>
                  <a:lnTo>
                    <a:pt x="1539875" y="33147"/>
                  </a:lnTo>
                  <a:close/>
                </a:path>
                <a:path w="7215505" h="900429">
                  <a:moveTo>
                    <a:pt x="7215124" y="865886"/>
                  </a:moveTo>
                  <a:lnTo>
                    <a:pt x="7194817" y="836041"/>
                  </a:lnTo>
                  <a:lnTo>
                    <a:pt x="7143242" y="760222"/>
                  </a:lnTo>
                  <a:lnTo>
                    <a:pt x="7124662" y="793470"/>
                  </a:lnTo>
                  <a:lnTo>
                    <a:pt x="5702935" y="0"/>
                  </a:lnTo>
                  <a:lnTo>
                    <a:pt x="5684393" y="33274"/>
                  </a:lnTo>
                  <a:lnTo>
                    <a:pt x="7106069" y="826782"/>
                  </a:lnTo>
                  <a:lnTo>
                    <a:pt x="7087489" y="860044"/>
                  </a:lnTo>
                  <a:lnTo>
                    <a:pt x="7215124" y="865886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0828" y="2459748"/>
              <a:ext cx="8660130" cy="511289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089660" y="2406395"/>
            <a:ext cx="9151620" cy="535305"/>
          </a:xfrm>
          <a:prstGeom prst="rect">
            <a:avLst/>
          </a:prstGeom>
          <a:ln w="12192">
            <a:solidFill>
              <a:srgbClr val="226B87"/>
            </a:solidFill>
          </a:ln>
        </p:spPr>
        <p:txBody>
          <a:bodyPr vert="horz" wrap="square" lIns="0" tIns="121285" rIns="0" bIns="0" rtlCol="0">
            <a:spAutoFit/>
          </a:bodyPr>
          <a:lstStyle/>
          <a:p>
            <a:pPr marL="344170">
              <a:lnSpc>
                <a:spcPct val="100000"/>
              </a:lnSpc>
              <a:spcBef>
                <a:spcPts val="955"/>
              </a:spcBef>
            </a:pPr>
            <a:r>
              <a:rPr sz="1800" b="1" dirty="0">
                <a:solidFill>
                  <a:srgbClr val="FFFFFF"/>
                </a:solidFill>
                <a:latin typeface="Georgia"/>
                <a:cs typeface="Georgia"/>
              </a:rPr>
              <a:t>На</a:t>
            </a:r>
            <a:r>
              <a:rPr sz="1800" b="1" spc="-6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FFFFFF"/>
                </a:solidFill>
                <a:latin typeface="Georgia"/>
                <a:cs typeface="Georgia"/>
              </a:rPr>
              <a:t>портале</a:t>
            </a:r>
            <a:r>
              <a:rPr sz="1800" b="1" spc="-5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FFFFFF"/>
                </a:solidFill>
                <a:latin typeface="Georgia"/>
                <a:cs typeface="Georgia"/>
              </a:rPr>
              <a:t>Социального</a:t>
            </a:r>
            <a:r>
              <a:rPr sz="1800" b="1" spc="-3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FFFFFF"/>
                </a:solidFill>
                <a:latin typeface="Georgia"/>
                <a:cs typeface="Georgia"/>
              </a:rPr>
              <a:t>фонда</a:t>
            </a:r>
            <a:r>
              <a:rPr sz="1800" b="1" spc="-4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FFFFFF"/>
                </a:solidFill>
                <a:latin typeface="Georgia"/>
                <a:cs typeface="Georgia"/>
              </a:rPr>
              <a:t>России</a:t>
            </a:r>
            <a:r>
              <a:rPr sz="1800" b="1" spc="-6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FFFFFF"/>
                </a:solidFill>
                <a:latin typeface="Georgia"/>
                <a:cs typeface="Georgia"/>
              </a:rPr>
              <a:t>можно</a:t>
            </a:r>
            <a:r>
              <a:rPr sz="1800" b="1" spc="-4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FFFFFF"/>
                </a:solidFill>
                <a:latin typeface="Georgia"/>
                <a:cs typeface="Georgia"/>
              </a:rPr>
              <a:t>получить</a:t>
            </a:r>
            <a:r>
              <a:rPr sz="1800" b="1" spc="-5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FFFFFF"/>
                </a:solidFill>
                <a:latin typeface="Georgia"/>
                <a:cs typeface="Georgia"/>
              </a:rPr>
              <a:t>справки</a:t>
            </a:r>
            <a:r>
              <a:rPr sz="1800" b="1" spc="-65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Georgia"/>
                <a:cs typeface="Georgia"/>
              </a:rPr>
              <a:t>о:</a:t>
            </a:r>
            <a:endParaRPr sz="1800" dirty="0">
              <a:latin typeface="Georgia"/>
              <a:cs typeface="Georgi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61225" y="3820477"/>
            <a:ext cx="3248025" cy="1348105"/>
            <a:chOff x="661225" y="3820477"/>
            <a:chExt cx="3248025" cy="134810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5987" y="3825240"/>
              <a:ext cx="3238500" cy="133807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65987" y="3825240"/>
              <a:ext cx="3238500" cy="1338580"/>
            </a:xfrm>
            <a:custGeom>
              <a:avLst/>
              <a:gdLst/>
              <a:ahLst/>
              <a:cxnLst/>
              <a:rect l="l" t="t" r="r" b="b"/>
              <a:pathLst>
                <a:path w="3238500" h="1338579">
                  <a:moveTo>
                    <a:pt x="0" y="223012"/>
                  </a:moveTo>
                  <a:lnTo>
                    <a:pt x="4530" y="178060"/>
                  </a:lnTo>
                  <a:lnTo>
                    <a:pt x="17525" y="136195"/>
                  </a:lnTo>
                  <a:lnTo>
                    <a:pt x="38087" y="98313"/>
                  </a:lnTo>
                  <a:lnTo>
                    <a:pt x="65319" y="65309"/>
                  </a:lnTo>
                  <a:lnTo>
                    <a:pt x="98324" y="38080"/>
                  </a:lnTo>
                  <a:lnTo>
                    <a:pt x="136206" y="17522"/>
                  </a:lnTo>
                  <a:lnTo>
                    <a:pt x="178067" y="4529"/>
                  </a:lnTo>
                  <a:lnTo>
                    <a:pt x="223012" y="0"/>
                  </a:lnTo>
                  <a:lnTo>
                    <a:pt x="3015488" y="0"/>
                  </a:lnTo>
                  <a:lnTo>
                    <a:pt x="3060439" y="4529"/>
                  </a:lnTo>
                  <a:lnTo>
                    <a:pt x="3102304" y="17522"/>
                  </a:lnTo>
                  <a:lnTo>
                    <a:pt x="3140186" y="38080"/>
                  </a:lnTo>
                  <a:lnTo>
                    <a:pt x="3173190" y="65309"/>
                  </a:lnTo>
                  <a:lnTo>
                    <a:pt x="3200419" y="98313"/>
                  </a:lnTo>
                  <a:lnTo>
                    <a:pt x="3220977" y="136195"/>
                  </a:lnTo>
                  <a:lnTo>
                    <a:pt x="3233970" y="178060"/>
                  </a:lnTo>
                  <a:lnTo>
                    <a:pt x="3238500" y="223012"/>
                  </a:lnTo>
                  <a:lnTo>
                    <a:pt x="3238500" y="1115060"/>
                  </a:lnTo>
                  <a:lnTo>
                    <a:pt x="3233970" y="1160011"/>
                  </a:lnTo>
                  <a:lnTo>
                    <a:pt x="3220977" y="1201876"/>
                  </a:lnTo>
                  <a:lnTo>
                    <a:pt x="3200419" y="1239758"/>
                  </a:lnTo>
                  <a:lnTo>
                    <a:pt x="3173190" y="1272762"/>
                  </a:lnTo>
                  <a:lnTo>
                    <a:pt x="3140186" y="1299991"/>
                  </a:lnTo>
                  <a:lnTo>
                    <a:pt x="3102304" y="1320549"/>
                  </a:lnTo>
                  <a:lnTo>
                    <a:pt x="3060439" y="1333542"/>
                  </a:lnTo>
                  <a:lnTo>
                    <a:pt x="3015488" y="1338072"/>
                  </a:lnTo>
                  <a:lnTo>
                    <a:pt x="223012" y="1338072"/>
                  </a:lnTo>
                  <a:lnTo>
                    <a:pt x="178067" y="1333542"/>
                  </a:lnTo>
                  <a:lnTo>
                    <a:pt x="136206" y="1320549"/>
                  </a:lnTo>
                  <a:lnTo>
                    <a:pt x="98324" y="1299991"/>
                  </a:lnTo>
                  <a:lnTo>
                    <a:pt x="65319" y="1272762"/>
                  </a:lnTo>
                  <a:lnTo>
                    <a:pt x="38087" y="1239758"/>
                  </a:lnTo>
                  <a:lnTo>
                    <a:pt x="17525" y="1201876"/>
                  </a:lnTo>
                  <a:lnTo>
                    <a:pt x="4530" y="1160011"/>
                  </a:lnTo>
                  <a:lnTo>
                    <a:pt x="0" y="1115060"/>
                  </a:lnTo>
                  <a:lnTo>
                    <a:pt x="0" y="223012"/>
                  </a:lnTo>
                  <a:close/>
                </a:path>
              </a:pathLst>
            </a:custGeom>
            <a:ln w="9144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91006" y="4201795"/>
            <a:ext cx="25914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размере</a:t>
            </a:r>
            <a:r>
              <a:rPr sz="1800" b="1" spc="-6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выплаченной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</a:t>
            </a:r>
            <a:r>
              <a:rPr sz="1800" b="1" spc="-3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202</a:t>
            </a:r>
            <a:r>
              <a:rPr lang="ru-RU"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5</a:t>
            </a:r>
            <a:r>
              <a:rPr sz="1800" b="1" spc="-2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году</a:t>
            </a:r>
            <a:r>
              <a:rPr sz="1800" b="1" spc="-3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пенсии</a:t>
            </a:r>
            <a:endParaRPr sz="1800" dirty="0">
              <a:latin typeface="Trebuchet MS" panose="020B0603020202020204" pitchFamily="34" charset="0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250245" y="2942082"/>
            <a:ext cx="3249930" cy="2240280"/>
            <a:chOff x="4250245" y="2942082"/>
            <a:chExt cx="3249930" cy="2240280"/>
          </a:xfrm>
        </p:grpSpPr>
        <p:sp>
          <p:nvSpPr>
            <p:cNvPr id="18" name="object 18"/>
            <p:cNvSpPr/>
            <p:nvPr/>
          </p:nvSpPr>
          <p:spPr>
            <a:xfrm>
              <a:off x="5608320" y="2942082"/>
              <a:ext cx="114300" cy="897890"/>
            </a:xfrm>
            <a:custGeom>
              <a:avLst/>
              <a:gdLst/>
              <a:ahLst/>
              <a:cxnLst/>
              <a:rect l="l" t="t" r="r" b="b"/>
              <a:pathLst>
                <a:path w="114300" h="897889">
                  <a:moveTo>
                    <a:pt x="38100" y="783462"/>
                  </a:moveTo>
                  <a:lnTo>
                    <a:pt x="0" y="783462"/>
                  </a:lnTo>
                  <a:lnTo>
                    <a:pt x="57150" y="897762"/>
                  </a:lnTo>
                  <a:lnTo>
                    <a:pt x="104775" y="802512"/>
                  </a:lnTo>
                  <a:lnTo>
                    <a:pt x="38100" y="802512"/>
                  </a:lnTo>
                  <a:lnTo>
                    <a:pt x="38100" y="783462"/>
                  </a:lnTo>
                  <a:close/>
                </a:path>
                <a:path w="114300" h="897889">
                  <a:moveTo>
                    <a:pt x="76200" y="0"/>
                  </a:moveTo>
                  <a:lnTo>
                    <a:pt x="38100" y="0"/>
                  </a:lnTo>
                  <a:lnTo>
                    <a:pt x="38100" y="802512"/>
                  </a:lnTo>
                  <a:lnTo>
                    <a:pt x="76200" y="802512"/>
                  </a:lnTo>
                  <a:lnTo>
                    <a:pt x="76200" y="0"/>
                  </a:lnTo>
                  <a:close/>
                </a:path>
                <a:path w="114300" h="897889">
                  <a:moveTo>
                    <a:pt x="114300" y="783462"/>
                  </a:moveTo>
                  <a:lnTo>
                    <a:pt x="76200" y="783462"/>
                  </a:lnTo>
                  <a:lnTo>
                    <a:pt x="76200" y="802512"/>
                  </a:lnTo>
                  <a:lnTo>
                    <a:pt x="104775" y="802512"/>
                  </a:lnTo>
                  <a:lnTo>
                    <a:pt x="114300" y="783462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55008" y="3838956"/>
              <a:ext cx="3240023" cy="133807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255008" y="3838956"/>
              <a:ext cx="3240405" cy="1338580"/>
            </a:xfrm>
            <a:custGeom>
              <a:avLst/>
              <a:gdLst/>
              <a:ahLst/>
              <a:cxnLst/>
              <a:rect l="l" t="t" r="r" b="b"/>
              <a:pathLst>
                <a:path w="3240404" h="1338579">
                  <a:moveTo>
                    <a:pt x="0" y="223012"/>
                  </a:moveTo>
                  <a:lnTo>
                    <a:pt x="4529" y="178060"/>
                  </a:lnTo>
                  <a:lnTo>
                    <a:pt x="17522" y="136195"/>
                  </a:lnTo>
                  <a:lnTo>
                    <a:pt x="38080" y="98313"/>
                  </a:lnTo>
                  <a:lnTo>
                    <a:pt x="65309" y="65309"/>
                  </a:lnTo>
                  <a:lnTo>
                    <a:pt x="98313" y="38080"/>
                  </a:lnTo>
                  <a:lnTo>
                    <a:pt x="136195" y="17522"/>
                  </a:lnTo>
                  <a:lnTo>
                    <a:pt x="178060" y="4529"/>
                  </a:lnTo>
                  <a:lnTo>
                    <a:pt x="223012" y="0"/>
                  </a:lnTo>
                  <a:lnTo>
                    <a:pt x="3017012" y="0"/>
                  </a:lnTo>
                  <a:lnTo>
                    <a:pt x="3061963" y="4529"/>
                  </a:lnTo>
                  <a:lnTo>
                    <a:pt x="3103828" y="17522"/>
                  </a:lnTo>
                  <a:lnTo>
                    <a:pt x="3141710" y="38080"/>
                  </a:lnTo>
                  <a:lnTo>
                    <a:pt x="3174714" y="65309"/>
                  </a:lnTo>
                  <a:lnTo>
                    <a:pt x="3201943" y="98313"/>
                  </a:lnTo>
                  <a:lnTo>
                    <a:pt x="3222501" y="136195"/>
                  </a:lnTo>
                  <a:lnTo>
                    <a:pt x="3235494" y="178060"/>
                  </a:lnTo>
                  <a:lnTo>
                    <a:pt x="3240023" y="223012"/>
                  </a:lnTo>
                  <a:lnTo>
                    <a:pt x="3240023" y="1115060"/>
                  </a:lnTo>
                  <a:lnTo>
                    <a:pt x="3235494" y="1160011"/>
                  </a:lnTo>
                  <a:lnTo>
                    <a:pt x="3222501" y="1201876"/>
                  </a:lnTo>
                  <a:lnTo>
                    <a:pt x="3201943" y="1239758"/>
                  </a:lnTo>
                  <a:lnTo>
                    <a:pt x="3174714" y="1272762"/>
                  </a:lnTo>
                  <a:lnTo>
                    <a:pt x="3141710" y="1299991"/>
                  </a:lnTo>
                  <a:lnTo>
                    <a:pt x="3103828" y="1320549"/>
                  </a:lnTo>
                  <a:lnTo>
                    <a:pt x="3061963" y="1333542"/>
                  </a:lnTo>
                  <a:lnTo>
                    <a:pt x="3017012" y="1338072"/>
                  </a:lnTo>
                  <a:lnTo>
                    <a:pt x="223012" y="1338072"/>
                  </a:lnTo>
                  <a:lnTo>
                    <a:pt x="178060" y="1333542"/>
                  </a:lnTo>
                  <a:lnTo>
                    <a:pt x="136195" y="1320549"/>
                  </a:lnTo>
                  <a:lnTo>
                    <a:pt x="98313" y="1299991"/>
                  </a:lnTo>
                  <a:lnTo>
                    <a:pt x="65309" y="1272762"/>
                  </a:lnTo>
                  <a:lnTo>
                    <a:pt x="38080" y="1239758"/>
                  </a:lnTo>
                  <a:lnTo>
                    <a:pt x="17522" y="1201876"/>
                  </a:lnTo>
                  <a:lnTo>
                    <a:pt x="4529" y="1160011"/>
                  </a:lnTo>
                  <a:lnTo>
                    <a:pt x="0" y="1115060"/>
                  </a:lnTo>
                  <a:lnTo>
                    <a:pt x="0" y="223012"/>
                  </a:lnTo>
                  <a:close/>
                </a:path>
              </a:pathLst>
            </a:custGeom>
            <a:ln w="9144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521834" y="3941826"/>
            <a:ext cx="27755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69" marR="10795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размере</a:t>
            </a:r>
            <a:r>
              <a:rPr sz="1800" b="1" spc="-6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выплаченных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</a:t>
            </a:r>
            <a:r>
              <a:rPr sz="1800" b="1" spc="-2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202</a:t>
            </a:r>
            <a:r>
              <a:rPr lang="ru-RU"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5</a:t>
            </a:r>
            <a:r>
              <a:rPr sz="1800" b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spc="-2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году</a:t>
            </a:r>
            <a:endParaRPr sz="1800" dirty="0">
              <a:latin typeface="Trebuchet MS" panose="020B0603020202020204" pitchFamily="34" charset="0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пособиях</a:t>
            </a:r>
            <a:r>
              <a:rPr sz="1800" b="1" spc="-7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по</a:t>
            </a:r>
            <a:r>
              <a:rPr sz="1800" b="1" spc="-5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временной нетрудоспособности</a:t>
            </a:r>
            <a:endParaRPr sz="1800" dirty="0">
              <a:latin typeface="Trebuchet MS" panose="020B0603020202020204" pitchFamily="34" charset="0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840980" y="3800855"/>
            <a:ext cx="3248025" cy="1346200"/>
            <a:chOff x="7840980" y="3800855"/>
            <a:chExt cx="3248025" cy="1346200"/>
          </a:xfrm>
        </p:grpSpPr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45552" y="3805427"/>
              <a:ext cx="3238500" cy="133654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845552" y="3805427"/>
              <a:ext cx="3238500" cy="1336675"/>
            </a:xfrm>
            <a:custGeom>
              <a:avLst/>
              <a:gdLst/>
              <a:ahLst/>
              <a:cxnLst/>
              <a:rect l="l" t="t" r="r" b="b"/>
              <a:pathLst>
                <a:path w="3238500" h="1336675">
                  <a:moveTo>
                    <a:pt x="0" y="222758"/>
                  </a:moveTo>
                  <a:lnTo>
                    <a:pt x="4524" y="177853"/>
                  </a:lnTo>
                  <a:lnTo>
                    <a:pt x="17500" y="136034"/>
                  </a:lnTo>
                  <a:lnTo>
                    <a:pt x="38033" y="98195"/>
                  </a:lnTo>
                  <a:lnTo>
                    <a:pt x="65230" y="65230"/>
                  </a:lnTo>
                  <a:lnTo>
                    <a:pt x="98195" y="38033"/>
                  </a:lnTo>
                  <a:lnTo>
                    <a:pt x="136034" y="17500"/>
                  </a:lnTo>
                  <a:lnTo>
                    <a:pt x="177853" y="4524"/>
                  </a:lnTo>
                  <a:lnTo>
                    <a:pt x="222757" y="0"/>
                  </a:lnTo>
                  <a:lnTo>
                    <a:pt x="3015742" y="0"/>
                  </a:lnTo>
                  <a:lnTo>
                    <a:pt x="3060646" y="4524"/>
                  </a:lnTo>
                  <a:lnTo>
                    <a:pt x="3102465" y="17500"/>
                  </a:lnTo>
                  <a:lnTo>
                    <a:pt x="3140304" y="38033"/>
                  </a:lnTo>
                  <a:lnTo>
                    <a:pt x="3173269" y="65230"/>
                  </a:lnTo>
                  <a:lnTo>
                    <a:pt x="3200466" y="98195"/>
                  </a:lnTo>
                  <a:lnTo>
                    <a:pt x="3220999" y="136034"/>
                  </a:lnTo>
                  <a:lnTo>
                    <a:pt x="3233975" y="177853"/>
                  </a:lnTo>
                  <a:lnTo>
                    <a:pt x="3238500" y="222758"/>
                  </a:lnTo>
                  <a:lnTo>
                    <a:pt x="3238500" y="1113790"/>
                  </a:lnTo>
                  <a:lnTo>
                    <a:pt x="3233975" y="1158694"/>
                  </a:lnTo>
                  <a:lnTo>
                    <a:pt x="3220999" y="1200513"/>
                  </a:lnTo>
                  <a:lnTo>
                    <a:pt x="3200466" y="1238352"/>
                  </a:lnTo>
                  <a:lnTo>
                    <a:pt x="3173269" y="1271317"/>
                  </a:lnTo>
                  <a:lnTo>
                    <a:pt x="3140304" y="1298514"/>
                  </a:lnTo>
                  <a:lnTo>
                    <a:pt x="3102465" y="1319047"/>
                  </a:lnTo>
                  <a:lnTo>
                    <a:pt x="3060646" y="1332023"/>
                  </a:lnTo>
                  <a:lnTo>
                    <a:pt x="3015742" y="1336548"/>
                  </a:lnTo>
                  <a:lnTo>
                    <a:pt x="222757" y="1336548"/>
                  </a:lnTo>
                  <a:lnTo>
                    <a:pt x="177853" y="1332023"/>
                  </a:lnTo>
                  <a:lnTo>
                    <a:pt x="136034" y="1319047"/>
                  </a:lnTo>
                  <a:lnTo>
                    <a:pt x="98195" y="1298514"/>
                  </a:lnTo>
                  <a:lnTo>
                    <a:pt x="65230" y="1271317"/>
                  </a:lnTo>
                  <a:lnTo>
                    <a:pt x="38033" y="1238352"/>
                  </a:lnTo>
                  <a:lnTo>
                    <a:pt x="17500" y="1200513"/>
                  </a:lnTo>
                  <a:lnTo>
                    <a:pt x="4524" y="1158694"/>
                  </a:lnTo>
                  <a:lnTo>
                    <a:pt x="0" y="1113790"/>
                  </a:lnTo>
                  <a:lnTo>
                    <a:pt x="0" y="222758"/>
                  </a:lnTo>
                  <a:close/>
                </a:path>
              </a:pathLst>
            </a:custGeom>
            <a:ln w="9144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152003" y="4181602"/>
            <a:ext cx="26282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размере</a:t>
            </a:r>
            <a:r>
              <a:rPr sz="1800" b="1" spc="-9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выплаченных</a:t>
            </a:r>
            <a:endParaRPr sz="1800" dirty="0">
              <a:latin typeface="Trebuchet MS" panose="020B0603020202020204" pitchFamily="34" charset="0"/>
              <a:cs typeface="Arial"/>
            </a:endParaRPr>
          </a:p>
          <a:p>
            <a:pPr marL="67310">
              <a:lnSpc>
                <a:spcPct val="100000"/>
              </a:lnSpc>
            </a:pP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</a:t>
            </a:r>
            <a:r>
              <a:rPr sz="1800" b="1" spc="-3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202</a:t>
            </a:r>
            <a:r>
              <a:rPr lang="ru-RU"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5</a:t>
            </a:r>
            <a:r>
              <a:rPr sz="1800" b="1" spc="-2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году</a:t>
            </a:r>
            <a:r>
              <a:rPr sz="1800" b="1" spc="-3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пособиях</a:t>
            </a:r>
            <a:endParaRPr sz="1800" dirty="0">
              <a:latin typeface="Trebuchet MS" panose="020B0603020202020204" pitchFamily="34" charset="0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600532"/>
            <a:ext cx="10438130" cy="14892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377571" rIns="0" bIns="0" rtlCol="0">
            <a:spAutoFit/>
          </a:bodyPr>
          <a:lstStyle/>
          <a:p>
            <a:pPr marL="827405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243847"/>
                </a:solidFill>
              </a:rPr>
              <a:t>ЗАПОЛНЕНИЕ</a:t>
            </a:r>
            <a:r>
              <a:rPr sz="2400" spc="-7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ТИТУЛЬНОГО</a:t>
            </a:r>
            <a:r>
              <a:rPr sz="2400" spc="-80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ЛИСТА</a:t>
            </a:r>
            <a:br>
              <a:rPr lang="ru-RU" sz="2400" spc="-10" dirty="0">
                <a:solidFill>
                  <a:srgbClr val="243847"/>
                </a:solidFill>
              </a:rPr>
            </a:br>
            <a:br>
              <a:rPr lang="ru-RU" sz="2400" spc="-10" dirty="0">
                <a:solidFill>
                  <a:srgbClr val="243847"/>
                </a:solidFill>
              </a:rPr>
            </a:br>
            <a:endParaRPr sz="2400" spc="-10" dirty="0">
              <a:solidFill>
                <a:srgbClr val="243847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55626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5686805" y="3048000"/>
            <a:ext cx="6377940" cy="1295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В случае отсутствия работы в сведениях проставляется «Род занятий» и указывается «временно неработающий (</a:t>
            </a:r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</a:rPr>
              <a:t>ая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)» . </a:t>
            </a:r>
          </a:p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В случае наличии работы указывается отдельно организация, отдельно должность с указанием подразделения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3124200" y="3657600"/>
            <a:ext cx="2787778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5686805" y="4495800"/>
            <a:ext cx="637794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Адрес места регистрации должен быть выбран строго из выпадающих списков. В случае если декларант, член его семьи не проживает по адресу места регистрации, в СПО «Справки БК» – в графе дополнительная информация, в скобках указывается адрес фактического проживания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 flipH="1" flipV="1">
            <a:off x="4800600" y="4648200"/>
            <a:ext cx="1066800" cy="1143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" name="Скругленный прямоугольник 2048"/>
          <p:cNvSpPr/>
          <p:nvPr/>
        </p:nvSpPr>
        <p:spPr>
          <a:xfrm>
            <a:off x="5686805" y="5638800"/>
            <a:ext cx="6377940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Проверьте отчетный период за который Вы подаете сведения </a:t>
            </a:r>
          </a:p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(с </a:t>
            </a:r>
            <a:r>
              <a:rPr lang="ru-RU" sz="1400" b="1" u="sng" dirty="0">
                <a:solidFill>
                  <a:schemeClr val="accent1">
                    <a:lumMod val="75000"/>
                  </a:schemeClr>
                </a:solidFill>
              </a:rPr>
              <a:t>01.01.2025 года по 31.12.2025 года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1400" b="1" u="sng" dirty="0">
                <a:solidFill>
                  <a:schemeClr val="accent1">
                    <a:lumMod val="75000"/>
                  </a:schemeClr>
                </a:solidFill>
              </a:rPr>
              <a:t>по состоянию на 31.12.2025 года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2053" name="Прямоугольник 2052"/>
          <p:cNvSpPr/>
          <p:nvPr/>
        </p:nvSpPr>
        <p:spPr>
          <a:xfrm>
            <a:off x="3148719" y="3244334"/>
            <a:ext cx="1847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cxnSp>
        <p:nvCxnSpPr>
          <p:cNvPr id="2056" name="Прямая со стрелкой 2055"/>
          <p:cNvCxnSpPr/>
          <p:nvPr/>
        </p:nvCxnSpPr>
        <p:spPr>
          <a:xfrm flipH="1" flipV="1">
            <a:off x="4419600" y="6229350"/>
            <a:ext cx="2438400" cy="952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0" name="Прямая со стрелкой 2059"/>
          <p:cNvCxnSpPr/>
          <p:nvPr/>
        </p:nvCxnSpPr>
        <p:spPr>
          <a:xfrm flipH="1">
            <a:off x="2971800" y="6324600"/>
            <a:ext cx="76200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Скругленный прямоугольник 1"/>
          <p:cNvSpPr/>
          <p:nvPr/>
        </p:nvSpPr>
        <p:spPr>
          <a:xfrm>
            <a:off x="5686805" y="2209800"/>
            <a:ext cx="6377940" cy="72147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Необходимо в выпадающем меню выбрать «Иное подразделение» и вручную напечатать название органа куда предоставляете сведения 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4343400" y="2667000"/>
            <a:ext cx="1600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068" y="1018032"/>
            <a:ext cx="9918954" cy="10096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600532"/>
            <a:ext cx="10438130" cy="16621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548817" rIns="0" bIns="0" rtlCol="0">
            <a:spAutoFit/>
          </a:bodyPr>
          <a:lstStyle/>
          <a:p>
            <a:pPr marL="445770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243847"/>
                </a:solidFill>
              </a:rPr>
              <a:t>ЗАПОЛНЕНИЕ</a:t>
            </a:r>
            <a:r>
              <a:rPr sz="2400" spc="-25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ТИТУЛЬНОГО</a:t>
            </a:r>
            <a:r>
              <a:rPr sz="2400" spc="-20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ЛИСТА</a:t>
            </a:r>
            <a:br>
              <a:rPr lang="ru-RU" sz="2400" spc="-10" dirty="0">
                <a:solidFill>
                  <a:srgbClr val="243847"/>
                </a:solidFill>
              </a:rPr>
            </a:br>
            <a:br>
              <a:rPr lang="ru-RU" sz="2400" spc="-10" dirty="0">
                <a:solidFill>
                  <a:srgbClr val="243847"/>
                </a:solidFill>
              </a:rPr>
            </a:br>
            <a:endParaRPr sz="2400" spc="-10" dirty="0">
              <a:solidFill>
                <a:srgbClr val="243847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986081" y="4277677"/>
            <a:ext cx="6097905" cy="1675764"/>
            <a:chOff x="5986081" y="4277677"/>
            <a:chExt cx="6097905" cy="1675764"/>
          </a:xfrm>
        </p:grpSpPr>
        <p:sp>
          <p:nvSpPr>
            <p:cNvPr id="5" name="object 5"/>
            <p:cNvSpPr/>
            <p:nvPr/>
          </p:nvSpPr>
          <p:spPr>
            <a:xfrm>
              <a:off x="6009894" y="4301490"/>
              <a:ext cx="6050280" cy="1628139"/>
            </a:xfrm>
            <a:custGeom>
              <a:avLst/>
              <a:gdLst/>
              <a:ahLst/>
              <a:cxnLst/>
              <a:rect l="l" t="t" r="r" b="b"/>
              <a:pathLst>
                <a:path w="6050280" h="1628139">
                  <a:moveTo>
                    <a:pt x="5779008" y="0"/>
                  </a:moveTo>
                  <a:lnTo>
                    <a:pt x="271271" y="0"/>
                  </a:lnTo>
                  <a:lnTo>
                    <a:pt x="222499" y="4369"/>
                  </a:lnTo>
                  <a:lnTo>
                    <a:pt x="176600" y="16966"/>
                  </a:lnTo>
                  <a:lnTo>
                    <a:pt x="134337" y="37027"/>
                  </a:lnTo>
                  <a:lnTo>
                    <a:pt x="96478" y="63786"/>
                  </a:lnTo>
                  <a:lnTo>
                    <a:pt x="63786" y="96478"/>
                  </a:lnTo>
                  <a:lnTo>
                    <a:pt x="37027" y="134337"/>
                  </a:lnTo>
                  <a:lnTo>
                    <a:pt x="16966" y="176600"/>
                  </a:lnTo>
                  <a:lnTo>
                    <a:pt x="4369" y="222499"/>
                  </a:lnTo>
                  <a:lnTo>
                    <a:pt x="0" y="271272"/>
                  </a:lnTo>
                  <a:lnTo>
                    <a:pt x="0" y="1356360"/>
                  </a:lnTo>
                  <a:lnTo>
                    <a:pt x="4369" y="1405122"/>
                  </a:lnTo>
                  <a:lnTo>
                    <a:pt x="16966" y="1451016"/>
                  </a:lnTo>
                  <a:lnTo>
                    <a:pt x="37027" y="1493277"/>
                  </a:lnTo>
                  <a:lnTo>
                    <a:pt x="63786" y="1531138"/>
                  </a:lnTo>
                  <a:lnTo>
                    <a:pt x="96478" y="1563833"/>
                  </a:lnTo>
                  <a:lnTo>
                    <a:pt x="134337" y="1590595"/>
                  </a:lnTo>
                  <a:lnTo>
                    <a:pt x="176600" y="1610660"/>
                  </a:lnTo>
                  <a:lnTo>
                    <a:pt x="222499" y="1623261"/>
                  </a:lnTo>
                  <a:lnTo>
                    <a:pt x="271271" y="1627632"/>
                  </a:lnTo>
                  <a:lnTo>
                    <a:pt x="5779008" y="1627632"/>
                  </a:lnTo>
                  <a:lnTo>
                    <a:pt x="5827780" y="1623261"/>
                  </a:lnTo>
                  <a:lnTo>
                    <a:pt x="5873679" y="1610660"/>
                  </a:lnTo>
                  <a:lnTo>
                    <a:pt x="5915942" y="1590595"/>
                  </a:lnTo>
                  <a:lnTo>
                    <a:pt x="5953801" y="1563833"/>
                  </a:lnTo>
                  <a:lnTo>
                    <a:pt x="5986493" y="1531138"/>
                  </a:lnTo>
                  <a:lnTo>
                    <a:pt x="6013252" y="1493277"/>
                  </a:lnTo>
                  <a:lnTo>
                    <a:pt x="6033313" y="1451016"/>
                  </a:lnTo>
                  <a:lnTo>
                    <a:pt x="6045910" y="1405122"/>
                  </a:lnTo>
                  <a:lnTo>
                    <a:pt x="6050280" y="1356360"/>
                  </a:lnTo>
                  <a:lnTo>
                    <a:pt x="6050280" y="271272"/>
                  </a:lnTo>
                  <a:lnTo>
                    <a:pt x="6045910" y="222499"/>
                  </a:lnTo>
                  <a:lnTo>
                    <a:pt x="6033313" y="176600"/>
                  </a:lnTo>
                  <a:lnTo>
                    <a:pt x="6013252" y="134337"/>
                  </a:lnTo>
                  <a:lnTo>
                    <a:pt x="5986493" y="96478"/>
                  </a:lnTo>
                  <a:lnTo>
                    <a:pt x="5953801" y="63786"/>
                  </a:lnTo>
                  <a:lnTo>
                    <a:pt x="5915942" y="37027"/>
                  </a:lnTo>
                  <a:lnTo>
                    <a:pt x="5873679" y="16966"/>
                  </a:lnTo>
                  <a:lnTo>
                    <a:pt x="5827780" y="4369"/>
                  </a:lnTo>
                  <a:lnTo>
                    <a:pt x="5779008" y="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09894" y="4301490"/>
              <a:ext cx="6050280" cy="1628139"/>
            </a:xfrm>
            <a:custGeom>
              <a:avLst/>
              <a:gdLst/>
              <a:ahLst/>
              <a:cxnLst/>
              <a:rect l="l" t="t" r="r" b="b"/>
              <a:pathLst>
                <a:path w="6050280" h="1628139">
                  <a:moveTo>
                    <a:pt x="0" y="271272"/>
                  </a:moveTo>
                  <a:lnTo>
                    <a:pt x="4369" y="222499"/>
                  </a:lnTo>
                  <a:lnTo>
                    <a:pt x="16966" y="176600"/>
                  </a:lnTo>
                  <a:lnTo>
                    <a:pt x="37027" y="134337"/>
                  </a:lnTo>
                  <a:lnTo>
                    <a:pt x="63786" y="96478"/>
                  </a:lnTo>
                  <a:lnTo>
                    <a:pt x="96478" y="63786"/>
                  </a:lnTo>
                  <a:lnTo>
                    <a:pt x="134337" y="37027"/>
                  </a:lnTo>
                  <a:lnTo>
                    <a:pt x="176600" y="16966"/>
                  </a:lnTo>
                  <a:lnTo>
                    <a:pt x="222499" y="4369"/>
                  </a:lnTo>
                  <a:lnTo>
                    <a:pt x="271271" y="0"/>
                  </a:lnTo>
                  <a:lnTo>
                    <a:pt x="5779008" y="0"/>
                  </a:lnTo>
                  <a:lnTo>
                    <a:pt x="5827780" y="4369"/>
                  </a:lnTo>
                  <a:lnTo>
                    <a:pt x="5873679" y="16966"/>
                  </a:lnTo>
                  <a:lnTo>
                    <a:pt x="5915942" y="37027"/>
                  </a:lnTo>
                  <a:lnTo>
                    <a:pt x="5953801" y="63786"/>
                  </a:lnTo>
                  <a:lnTo>
                    <a:pt x="5986493" y="96478"/>
                  </a:lnTo>
                  <a:lnTo>
                    <a:pt x="6013252" y="134337"/>
                  </a:lnTo>
                  <a:lnTo>
                    <a:pt x="6033313" y="176600"/>
                  </a:lnTo>
                  <a:lnTo>
                    <a:pt x="6045910" y="222499"/>
                  </a:lnTo>
                  <a:lnTo>
                    <a:pt x="6050280" y="271272"/>
                  </a:lnTo>
                  <a:lnTo>
                    <a:pt x="6050280" y="1356360"/>
                  </a:lnTo>
                  <a:lnTo>
                    <a:pt x="6045910" y="1405122"/>
                  </a:lnTo>
                  <a:lnTo>
                    <a:pt x="6033313" y="1451016"/>
                  </a:lnTo>
                  <a:lnTo>
                    <a:pt x="6013252" y="1493277"/>
                  </a:lnTo>
                  <a:lnTo>
                    <a:pt x="5986493" y="1531138"/>
                  </a:lnTo>
                  <a:lnTo>
                    <a:pt x="5953801" y="1563833"/>
                  </a:lnTo>
                  <a:lnTo>
                    <a:pt x="5915942" y="1590595"/>
                  </a:lnTo>
                  <a:lnTo>
                    <a:pt x="5873679" y="1610660"/>
                  </a:lnTo>
                  <a:lnTo>
                    <a:pt x="5827780" y="1623261"/>
                  </a:lnTo>
                  <a:lnTo>
                    <a:pt x="5779008" y="1627632"/>
                  </a:lnTo>
                  <a:lnTo>
                    <a:pt x="271271" y="1627632"/>
                  </a:lnTo>
                  <a:lnTo>
                    <a:pt x="222499" y="1623261"/>
                  </a:lnTo>
                  <a:lnTo>
                    <a:pt x="176600" y="1610660"/>
                  </a:lnTo>
                  <a:lnTo>
                    <a:pt x="134337" y="1590595"/>
                  </a:lnTo>
                  <a:lnTo>
                    <a:pt x="96478" y="1563833"/>
                  </a:lnTo>
                  <a:lnTo>
                    <a:pt x="63786" y="1531138"/>
                  </a:lnTo>
                  <a:lnTo>
                    <a:pt x="37027" y="1493277"/>
                  </a:lnTo>
                  <a:lnTo>
                    <a:pt x="16966" y="1451016"/>
                  </a:lnTo>
                  <a:lnTo>
                    <a:pt x="4369" y="1405122"/>
                  </a:lnTo>
                  <a:lnTo>
                    <a:pt x="0" y="1356360"/>
                  </a:lnTo>
                  <a:lnTo>
                    <a:pt x="0" y="271272"/>
                  </a:lnTo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278117" y="4504481"/>
            <a:ext cx="5410200" cy="138890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1270" algn="ctr">
              <a:lnSpc>
                <a:spcPct val="125000"/>
              </a:lnSpc>
              <a:spcBef>
                <a:spcPts val="105"/>
              </a:spcBef>
            </a:pPr>
            <a:r>
              <a:rPr lang="ru-RU" sz="1200" b="1" spc="-45" dirty="0">
                <a:solidFill>
                  <a:srgbClr val="006FC0"/>
                </a:solidFill>
                <a:latin typeface="Trebuchet MS"/>
                <a:cs typeface="Trebuchet MS"/>
              </a:rPr>
              <a:t>При</a:t>
            </a:r>
            <a:r>
              <a:rPr sz="12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b="1" spc="-45" dirty="0">
                <a:solidFill>
                  <a:srgbClr val="006FC0"/>
                </a:solidFill>
                <a:latin typeface="Trebuchet MS"/>
                <a:cs typeface="Trebuchet MS"/>
              </a:rPr>
              <a:t>заполнении </a:t>
            </a:r>
            <a:r>
              <a:rPr lang="ru-RU" sz="1200" b="1" dirty="0">
                <a:solidFill>
                  <a:srgbClr val="006FC0"/>
                </a:solidFill>
                <a:latin typeface="Trebuchet MS"/>
                <a:cs typeface="Trebuchet MS"/>
              </a:rPr>
              <a:t>сведений декларантом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,</a:t>
            </a:r>
            <a:r>
              <a:rPr sz="12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b="1" spc="-45" dirty="0">
                <a:solidFill>
                  <a:srgbClr val="006FC0"/>
                </a:solidFill>
                <a:latin typeface="Trebuchet MS"/>
                <a:cs typeface="Trebuchet MS"/>
              </a:rPr>
              <a:t>только выполняющим работы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и</a:t>
            </a:r>
            <a:r>
              <a:rPr sz="12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b="1" spc="-45" dirty="0">
                <a:solidFill>
                  <a:srgbClr val="006FC0"/>
                </a:solidFill>
                <a:latin typeface="Trebuchet MS"/>
                <a:cs typeface="Trebuchet MS"/>
              </a:rPr>
              <a:t>(или) оказывающим услуги на основании договоров гражданско-правового характера (</a:t>
            </a:r>
            <a:r>
              <a:rPr lang="ru-RU" sz="1200" b="1" spc="-45" dirty="0" err="1">
                <a:solidFill>
                  <a:srgbClr val="006FC0"/>
                </a:solidFill>
                <a:latin typeface="Trebuchet MS"/>
                <a:cs typeface="Trebuchet MS"/>
              </a:rPr>
              <a:t>самозанятые</a:t>
            </a:r>
            <a:r>
              <a:rPr lang="ru-RU" sz="1200" b="1" spc="-45" dirty="0">
                <a:solidFill>
                  <a:srgbClr val="006FC0"/>
                </a:solidFill>
                <a:latin typeface="Trebuchet MS"/>
                <a:cs typeface="Trebuchet MS"/>
              </a:rPr>
              <a:t> граждане, работающие без трудовой книжки), рекомендуется указывать «выполнение работ (оказание услуг) в сфере (указывается наименование соответствующей сферы)»</a:t>
            </a:r>
          </a:p>
          <a:p>
            <a:pPr marL="12065" marR="5080" indent="1270" algn="ctr">
              <a:lnSpc>
                <a:spcPct val="125000"/>
              </a:lnSpc>
              <a:spcBef>
                <a:spcPts val="105"/>
              </a:spcBef>
            </a:pPr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3838"/>
            <a:ext cx="5943601" cy="536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Прямая со стрелкой 11"/>
          <p:cNvCxnSpPr/>
          <p:nvPr/>
        </p:nvCxnSpPr>
        <p:spPr>
          <a:xfrm flipH="1">
            <a:off x="3111584" y="5029200"/>
            <a:ext cx="3124200" cy="6756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068" y="1018032"/>
            <a:ext cx="9918954" cy="10096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600532"/>
            <a:ext cx="10438130" cy="16621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548817" rIns="0" bIns="0" rtlCol="0">
            <a:spAutoFit/>
          </a:bodyPr>
          <a:lstStyle/>
          <a:p>
            <a:pPr marL="445770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243847"/>
                </a:solidFill>
              </a:rPr>
              <a:t>ЗАПОЛНЕНИЕ</a:t>
            </a:r>
            <a:r>
              <a:rPr sz="2400" spc="-25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ТИТУЛЬНОГО</a:t>
            </a:r>
            <a:r>
              <a:rPr sz="2400" spc="-20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ЛИСТА</a:t>
            </a:r>
            <a:br>
              <a:rPr lang="ru-RU" sz="2400" spc="-10" dirty="0">
                <a:solidFill>
                  <a:srgbClr val="243847"/>
                </a:solidFill>
              </a:rPr>
            </a:br>
            <a:br>
              <a:rPr lang="ru-RU" sz="2400" spc="-10" dirty="0">
                <a:solidFill>
                  <a:srgbClr val="243847"/>
                </a:solidFill>
              </a:rPr>
            </a:br>
            <a:endParaRPr sz="2400" spc="-10" dirty="0">
              <a:solidFill>
                <a:srgbClr val="243847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010209" y="3761041"/>
            <a:ext cx="5019040" cy="756285"/>
            <a:chOff x="7010209" y="3761041"/>
            <a:chExt cx="5019040" cy="756285"/>
          </a:xfrm>
        </p:grpSpPr>
        <p:sp>
          <p:nvSpPr>
            <p:cNvPr id="5" name="object 5"/>
            <p:cNvSpPr/>
            <p:nvPr/>
          </p:nvSpPr>
          <p:spPr>
            <a:xfrm>
              <a:off x="7034021" y="3784853"/>
              <a:ext cx="4971415" cy="708660"/>
            </a:xfrm>
            <a:custGeom>
              <a:avLst/>
              <a:gdLst/>
              <a:ahLst/>
              <a:cxnLst/>
              <a:rect l="l" t="t" r="r" b="b"/>
              <a:pathLst>
                <a:path w="4971415" h="708660">
                  <a:moveTo>
                    <a:pt x="4853178" y="0"/>
                  </a:moveTo>
                  <a:lnTo>
                    <a:pt x="118109" y="0"/>
                  </a:lnTo>
                  <a:lnTo>
                    <a:pt x="72116" y="9274"/>
                  </a:lnTo>
                  <a:lnTo>
                    <a:pt x="34575" y="34575"/>
                  </a:lnTo>
                  <a:lnTo>
                    <a:pt x="9274" y="72116"/>
                  </a:lnTo>
                  <a:lnTo>
                    <a:pt x="0" y="118110"/>
                  </a:lnTo>
                  <a:lnTo>
                    <a:pt x="0" y="590550"/>
                  </a:lnTo>
                  <a:lnTo>
                    <a:pt x="9274" y="636543"/>
                  </a:lnTo>
                  <a:lnTo>
                    <a:pt x="34575" y="674084"/>
                  </a:lnTo>
                  <a:lnTo>
                    <a:pt x="72116" y="699385"/>
                  </a:lnTo>
                  <a:lnTo>
                    <a:pt x="118109" y="708660"/>
                  </a:lnTo>
                  <a:lnTo>
                    <a:pt x="4853178" y="708660"/>
                  </a:lnTo>
                  <a:lnTo>
                    <a:pt x="4899171" y="699385"/>
                  </a:lnTo>
                  <a:lnTo>
                    <a:pt x="4936712" y="674084"/>
                  </a:lnTo>
                  <a:lnTo>
                    <a:pt x="4962013" y="636543"/>
                  </a:lnTo>
                  <a:lnTo>
                    <a:pt x="4971287" y="590550"/>
                  </a:lnTo>
                  <a:lnTo>
                    <a:pt x="4971287" y="118110"/>
                  </a:lnTo>
                  <a:lnTo>
                    <a:pt x="4962013" y="72116"/>
                  </a:lnTo>
                  <a:lnTo>
                    <a:pt x="4936712" y="34575"/>
                  </a:lnTo>
                  <a:lnTo>
                    <a:pt x="4899171" y="9274"/>
                  </a:lnTo>
                  <a:lnTo>
                    <a:pt x="4853178" y="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034021" y="3784853"/>
              <a:ext cx="4971415" cy="708660"/>
            </a:xfrm>
            <a:custGeom>
              <a:avLst/>
              <a:gdLst/>
              <a:ahLst/>
              <a:cxnLst/>
              <a:rect l="l" t="t" r="r" b="b"/>
              <a:pathLst>
                <a:path w="4971415" h="708660">
                  <a:moveTo>
                    <a:pt x="0" y="118110"/>
                  </a:moveTo>
                  <a:lnTo>
                    <a:pt x="9274" y="72116"/>
                  </a:lnTo>
                  <a:lnTo>
                    <a:pt x="34575" y="34575"/>
                  </a:lnTo>
                  <a:lnTo>
                    <a:pt x="72116" y="9274"/>
                  </a:lnTo>
                  <a:lnTo>
                    <a:pt x="118109" y="0"/>
                  </a:lnTo>
                  <a:lnTo>
                    <a:pt x="4853178" y="0"/>
                  </a:lnTo>
                  <a:lnTo>
                    <a:pt x="4899171" y="9274"/>
                  </a:lnTo>
                  <a:lnTo>
                    <a:pt x="4936712" y="34575"/>
                  </a:lnTo>
                  <a:lnTo>
                    <a:pt x="4962013" y="72116"/>
                  </a:lnTo>
                  <a:lnTo>
                    <a:pt x="4971287" y="118110"/>
                  </a:lnTo>
                  <a:lnTo>
                    <a:pt x="4971287" y="590550"/>
                  </a:lnTo>
                  <a:lnTo>
                    <a:pt x="4962013" y="636543"/>
                  </a:lnTo>
                  <a:lnTo>
                    <a:pt x="4936712" y="674084"/>
                  </a:lnTo>
                  <a:lnTo>
                    <a:pt x="4899171" y="699385"/>
                  </a:lnTo>
                  <a:lnTo>
                    <a:pt x="4853178" y="708660"/>
                  </a:lnTo>
                  <a:lnTo>
                    <a:pt x="118109" y="708660"/>
                  </a:lnTo>
                  <a:lnTo>
                    <a:pt x="72116" y="699385"/>
                  </a:lnTo>
                  <a:lnTo>
                    <a:pt x="34575" y="674084"/>
                  </a:lnTo>
                  <a:lnTo>
                    <a:pt x="9274" y="636543"/>
                  </a:lnTo>
                  <a:lnTo>
                    <a:pt x="0" y="590550"/>
                  </a:lnTo>
                  <a:lnTo>
                    <a:pt x="0" y="118110"/>
                  </a:lnTo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201027" y="3872625"/>
            <a:ext cx="4531360" cy="48260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5"/>
              </a:spcBef>
            </a:pP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Указываются</a:t>
            </a:r>
            <a:r>
              <a:rPr sz="12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данные</a:t>
            </a:r>
            <a:r>
              <a:rPr sz="12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свидетельства</a:t>
            </a:r>
            <a:r>
              <a:rPr sz="1200" b="1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о</a:t>
            </a:r>
            <a:r>
              <a:rPr sz="12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рождении</a:t>
            </a:r>
            <a:r>
              <a:rPr sz="1200" b="1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(до</a:t>
            </a:r>
            <a:r>
              <a:rPr sz="1200" b="1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14</a:t>
            </a:r>
            <a:r>
              <a:rPr sz="1200" b="1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spc="-20" dirty="0">
                <a:solidFill>
                  <a:srgbClr val="006FC0"/>
                </a:solidFill>
                <a:latin typeface="Trebuchet MS"/>
                <a:cs typeface="Trebuchet MS"/>
              </a:rPr>
              <a:t>лет)</a:t>
            </a:r>
            <a:endParaRPr sz="1200" dirty="0">
              <a:latin typeface="Trebuchet MS"/>
              <a:cs typeface="Trebuchet MS"/>
            </a:endParaRPr>
          </a:p>
          <a:p>
            <a:pPr marL="3810" algn="ctr">
              <a:lnSpc>
                <a:spcPct val="100000"/>
              </a:lnSpc>
              <a:spcBef>
                <a:spcPts val="360"/>
              </a:spcBef>
            </a:pP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или</a:t>
            </a:r>
            <a:r>
              <a:rPr sz="12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паспортные</a:t>
            </a:r>
            <a:r>
              <a:rPr sz="1200" b="1" spc="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данные</a:t>
            </a:r>
            <a:r>
              <a:rPr sz="1200" b="1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если</a:t>
            </a:r>
            <a:r>
              <a:rPr sz="1200" b="1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ребенку</a:t>
            </a:r>
            <a:r>
              <a:rPr sz="1200" b="1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от</a:t>
            </a:r>
            <a:r>
              <a:rPr sz="1200" b="1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14</a:t>
            </a:r>
            <a:r>
              <a:rPr sz="12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до</a:t>
            </a:r>
            <a:r>
              <a:rPr sz="1200" b="1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18</a:t>
            </a:r>
            <a:r>
              <a:rPr sz="1200" b="1" spc="-25" dirty="0">
                <a:solidFill>
                  <a:srgbClr val="006FC0"/>
                </a:solidFill>
                <a:latin typeface="Trebuchet MS"/>
                <a:cs typeface="Trebuchet MS"/>
              </a:rPr>
              <a:t> лет</a:t>
            </a:r>
            <a:endParaRPr sz="1200" dirty="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034022" y="5164073"/>
            <a:ext cx="4971415" cy="969644"/>
            <a:chOff x="7034022" y="5164073"/>
            <a:chExt cx="4971415" cy="969644"/>
          </a:xfrm>
        </p:grpSpPr>
        <p:sp>
          <p:nvSpPr>
            <p:cNvPr id="12" name="object 12"/>
            <p:cNvSpPr/>
            <p:nvPr/>
          </p:nvSpPr>
          <p:spPr>
            <a:xfrm>
              <a:off x="7034022" y="5164073"/>
              <a:ext cx="4971415" cy="969644"/>
            </a:xfrm>
            <a:custGeom>
              <a:avLst/>
              <a:gdLst/>
              <a:ahLst/>
              <a:cxnLst/>
              <a:rect l="l" t="t" r="r" b="b"/>
              <a:pathLst>
                <a:path w="4971415" h="969645">
                  <a:moveTo>
                    <a:pt x="4809744" y="0"/>
                  </a:moveTo>
                  <a:lnTo>
                    <a:pt x="161544" y="0"/>
                  </a:lnTo>
                  <a:lnTo>
                    <a:pt x="118577" y="5766"/>
                  </a:lnTo>
                  <a:lnTo>
                    <a:pt x="79981" y="22041"/>
                  </a:lnTo>
                  <a:lnTo>
                    <a:pt x="47291" y="47291"/>
                  </a:lnTo>
                  <a:lnTo>
                    <a:pt x="22041" y="79981"/>
                  </a:lnTo>
                  <a:lnTo>
                    <a:pt x="5766" y="118577"/>
                  </a:lnTo>
                  <a:lnTo>
                    <a:pt x="0" y="161544"/>
                  </a:lnTo>
                  <a:lnTo>
                    <a:pt x="0" y="807719"/>
                  </a:lnTo>
                  <a:lnTo>
                    <a:pt x="5766" y="850664"/>
                  </a:lnTo>
                  <a:lnTo>
                    <a:pt x="22041" y="889254"/>
                  </a:lnTo>
                  <a:lnTo>
                    <a:pt x="47291" y="921948"/>
                  </a:lnTo>
                  <a:lnTo>
                    <a:pt x="79981" y="947208"/>
                  </a:lnTo>
                  <a:lnTo>
                    <a:pt x="118577" y="963493"/>
                  </a:lnTo>
                  <a:lnTo>
                    <a:pt x="161544" y="969263"/>
                  </a:lnTo>
                  <a:lnTo>
                    <a:pt x="4809744" y="969263"/>
                  </a:lnTo>
                  <a:lnTo>
                    <a:pt x="4852666" y="963493"/>
                  </a:lnTo>
                  <a:lnTo>
                    <a:pt x="4891249" y="947208"/>
                  </a:lnTo>
                  <a:lnTo>
                    <a:pt x="4923948" y="921948"/>
                  </a:lnTo>
                  <a:lnTo>
                    <a:pt x="4949218" y="889253"/>
                  </a:lnTo>
                  <a:lnTo>
                    <a:pt x="4965513" y="850664"/>
                  </a:lnTo>
                  <a:lnTo>
                    <a:pt x="4971287" y="807719"/>
                  </a:lnTo>
                  <a:lnTo>
                    <a:pt x="4971287" y="161544"/>
                  </a:lnTo>
                  <a:lnTo>
                    <a:pt x="4965513" y="118577"/>
                  </a:lnTo>
                  <a:lnTo>
                    <a:pt x="4949218" y="79981"/>
                  </a:lnTo>
                  <a:lnTo>
                    <a:pt x="4923948" y="47291"/>
                  </a:lnTo>
                  <a:lnTo>
                    <a:pt x="4891249" y="22041"/>
                  </a:lnTo>
                  <a:lnTo>
                    <a:pt x="4852666" y="5766"/>
                  </a:lnTo>
                  <a:lnTo>
                    <a:pt x="4809744" y="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034022" y="5164073"/>
              <a:ext cx="4971415" cy="969644"/>
            </a:xfrm>
            <a:custGeom>
              <a:avLst/>
              <a:gdLst/>
              <a:ahLst/>
              <a:cxnLst/>
              <a:rect l="l" t="t" r="r" b="b"/>
              <a:pathLst>
                <a:path w="4971415" h="969645">
                  <a:moveTo>
                    <a:pt x="0" y="161544"/>
                  </a:moveTo>
                  <a:lnTo>
                    <a:pt x="5766" y="118577"/>
                  </a:lnTo>
                  <a:lnTo>
                    <a:pt x="22041" y="79981"/>
                  </a:lnTo>
                  <a:lnTo>
                    <a:pt x="47291" y="47291"/>
                  </a:lnTo>
                  <a:lnTo>
                    <a:pt x="79981" y="22041"/>
                  </a:lnTo>
                  <a:lnTo>
                    <a:pt x="118577" y="5766"/>
                  </a:lnTo>
                  <a:lnTo>
                    <a:pt x="161544" y="0"/>
                  </a:lnTo>
                  <a:lnTo>
                    <a:pt x="4809744" y="0"/>
                  </a:lnTo>
                  <a:lnTo>
                    <a:pt x="4852666" y="5766"/>
                  </a:lnTo>
                  <a:lnTo>
                    <a:pt x="4891249" y="22041"/>
                  </a:lnTo>
                  <a:lnTo>
                    <a:pt x="4923948" y="47291"/>
                  </a:lnTo>
                  <a:lnTo>
                    <a:pt x="4949218" y="79981"/>
                  </a:lnTo>
                  <a:lnTo>
                    <a:pt x="4965513" y="118577"/>
                  </a:lnTo>
                  <a:lnTo>
                    <a:pt x="4971287" y="161544"/>
                  </a:lnTo>
                  <a:lnTo>
                    <a:pt x="4971287" y="807719"/>
                  </a:lnTo>
                  <a:lnTo>
                    <a:pt x="4965513" y="850664"/>
                  </a:lnTo>
                  <a:lnTo>
                    <a:pt x="4949218" y="889253"/>
                  </a:lnTo>
                  <a:lnTo>
                    <a:pt x="4923948" y="921948"/>
                  </a:lnTo>
                  <a:lnTo>
                    <a:pt x="4891249" y="947208"/>
                  </a:lnTo>
                  <a:lnTo>
                    <a:pt x="4852666" y="963493"/>
                  </a:lnTo>
                  <a:lnTo>
                    <a:pt x="4809744" y="969263"/>
                  </a:lnTo>
                  <a:lnTo>
                    <a:pt x="161544" y="969263"/>
                  </a:lnTo>
                  <a:lnTo>
                    <a:pt x="118577" y="963493"/>
                  </a:lnTo>
                  <a:lnTo>
                    <a:pt x="79981" y="947208"/>
                  </a:lnTo>
                  <a:lnTo>
                    <a:pt x="47291" y="921948"/>
                  </a:lnTo>
                  <a:lnTo>
                    <a:pt x="22041" y="889254"/>
                  </a:lnTo>
                  <a:lnTo>
                    <a:pt x="5766" y="850664"/>
                  </a:lnTo>
                  <a:lnTo>
                    <a:pt x="0" y="807719"/>
                  </a:lnTo>
                  <a:lnTo>
                    <a:pt x="0" y="161544"/>
                  </a:lnTo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160132" y="5266182"/>
            <a:ext cx="45497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Указывается</a:t>
            </a:r>
            <a:r>
              <a:rPr sz="12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род</a:t>
            </a:r>
            <a:r>
              <a:rPr sz="12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занятий</a:t>
            </a:r>
            <a:r>
              <a:rPr sz="12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и</a:t>
            </a:r>
            <a:r>
              <a:rPr sz="12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место</a:t>
            </a:r>
            <a:r>
              <a:rPr sz="12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получения</a:t>
            </a:r>
            <a:r>
              <a:rPr sz="12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006FC0"/>
                </a:solidFill>
                <a:latin typeface="Trebuchet MS"/>
                <a:cs typeface="Trebuchet MS"/>
              </a:rPr>
              <a:t>образования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или</a:t>
            </a:r>
            <a:r>
              <a:rPr sz="12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же</a:t>
            </a:r>
            <a:r>
              <a:rPr sz="1200" b="1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«находится</a:t>
            </a:r>
            <a:r>
              <a:rPr sz="12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на</a:t>
            </a:r>
            <a:r>
              <a:rPr sz="12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домашнем</a:t>
            </a:r>
            <a:r>
              <a:rPr sz="12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воспитании»</a:t>
            </a:r>
            <a:r>
              <a:rPr sz="1200" b="1" spc="-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(в</a:t>
            </a:r>
            <a:r>
              <a:rPr sz="1200" b="1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006FC0"/>
                </a:solidFill>
                <a:latin typeface="Trebuchet MS"/>
                <a:cs typeface="Trebuchet MS"/>
              </a:rPr>
              <a:t>случае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если</a:t>
            </a:r>
            <a:r>
              <a:rPr sz="1200" b="1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ребенок</a:t>
            </a:r>
            <a:r>
              <a:rPr sz="1200" b="1" spc="-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еще</a:t>
            </a:r>
            <a:r>
              <a:rPr sz="1200" b="1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не</a:t>
            </a:r>
            <a:r>
              <a:rPr sz="1200" b="1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ходит</a:t>
            </a:r>
            <a:r>
              <a:rPr sz="1200" b="1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sz="12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детский</a:t>
            </a:r>
            <a:r>
              <a:rPr sz="1200" b="1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сад</a:t>
            </a:r>
            <a:r>
              <a:rPr sz="1200" b="1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или</a:t>
            </a:r>
            <a:r>
              <a:rPr sz="1200" b="1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rebuchet MS"/>
                <a:cs typeface="Trebuchet MS"/>
              </a:rPr>
              <a:t>же</a:t>
            </a:r>
            <a:r>
              <a:rPr sz="1200" b="1" spc="-1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006FC0"/>
                </a:solidFill>
                <a:latin typeface="Trebuchet MS"/>
                <a:cs typeface="Trebuchet MS"/>
              </a:rPr>
              <a:t>обучается надомно)</a:t>
            </a:r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64008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5715000" y="4343400"/>
            <a:ext cx="1676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3352800" y="5867400"/>
            <a:ext cx="380733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431" y="862583"/>
            <a:ext cx="9333738" cy="10096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600532"/>
            <a:ext cx="10438130" cy="15049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393115" rIns="0" bIns="0" rtlCol="0">
            <a:spAutoFit/>
          </a:bodyPr>
          <a:lstStyle/>
          <a:p>
            <a:pPr marL="691515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243847"/>
                </a:solidFill>
              </a:rPr>
              <a:t>РАЗДЕЛ</a:t>
            </a:r>
            <a:r>
              <a:rPr sz="2400" spc="-7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1.</a:t>
            </a:r>
            <a:r>
              <a:rPr sz="2400" spc="-8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СВЕДЕНИЯ</a:t>
            </a:r>
            <a:r>
              <a:rPr sz="2400" spc="-7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О</a:t>
            </a:r>
            <a:r>
              <a:rPr sz="2400" spc="-75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ДОХОДАХ</a:t>
            </a:r>
            <a:br>
              <a:rPr lang="ru-RU" sz="2400" spc="-10" dirty="0">
                <a:solidFill>
                  <a:srgbClr val="243847"/>
                </a:solidFill>
              </a:rPr>
            </a:br>
            <a:br>
              <a:rPr lang="ru-RU" sz="2400" spc="-10" dirty="0">
                <a:solidFill>
                  <a:srgbClr val="243847"/>
                </a:solidFill>
              </a:rPr>
            </a:br>
            <a:endParaRPr sz="2400" spc="-10" dirty="0">
              <a:solidFill>
                <a:srgbClr val="243847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71741" y="2209800"/>
            <a:ext cx="6029325" cy="1111504"/>
          </a:xfrm>
          <a:custGeom>
            <a:avLst/>
            <a:gdLst/>
            <a:ahLst/>
            <a:cxnLst/>
            <a:rect l="l" t="t" r="r" b="b"/>
            <a:pathLst>
              <a:path w="6108700" h="1247139">
                <a:moveTo>
                  <a:pt x="0" y="1246631"/>
                </a:moveTo>
                <a:lnTo>
                  <a:pt x="6108192" y="1246631"/>
                </a:lnTo>
                <a:lnTo>
                  <a:pt x="6108192" y="0"/>
                </a:lnTo>
                <a:lnTo>
                  <a:pt x="0" y="0"/>
                </a:lnTo>
                <a:lnTo>
                  <a:pt x="0" y="1246631"/>
                </a:lnTo>
                <a:close/>
              </a:path>
            </a:pathLst>
          </a:cu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071742" y="2081529"/>
            <a:ext cx="5954395" cy="1179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endParaRPr lang="ru-RU" sz="1200" dirty="0">
              <a:solidFill>
                <a:srgbClr val="FF0000"/>
              </a:solidFill>
              <a:latin typeface="Trebuchet MS"/>
              <a:cs typeface="Trebuchet MS"/>
            </a:endParaRPr>
          </a:p>
          <a:p>
            <a:pPr marL="12700" marR="5080" algn="just">
              <a:spcBef>
                <a:spcPts val="100"/>
              </a:spcBef>
            </a:pPr>
            <a:r>
              <a:rPr sz="1200" dirty="0" err="1">
                <a:solidFill>
                  <a:srgbClr val="FF0000"/>
                </a:solidFill>
                <a:latin typeface="Trebuchet MS"/>
                <a:cs typeface="Trebuchet MS"/>
              </a:rPr>
              <a:t>Убедитесь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,</a:t>
            </a:r>
            <a:r>
              <a:rPr sz="1200" spc="22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что</a:t>
            </a:r>
            <a:r>
              <a:rPr sz="1200" spc="23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в</a:t>
            </a:r>
            <a:r>
              <a:rPr sz="1200" spc="2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разделе</a:t>
            </a:r>
            <a:r>
              <a:rPr sz="1200" spc="22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sz="1200" spc="229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«Сведения</a:t>
            </a:r>
            <a:r>
              <a:rPr sz="1200" spc="24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о</a:t>
            </a:r>
            <a:r>
              <a:rPr sz="1200" spc="22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доходах»</a:t>
            </a:r>
            <a:r>
              <a:rPr sz="1200" spc="2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указаны</a:t>
            </a:r>
            <a:r>
              <a:rPr sz="1200" spc="24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все</a:t>
            </a:r>
            <a:r>
              <a:rPr sz="1200" spc="229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доходы,</a:t>
            </a:r>
            <a:r>
              <a:rPr sz="1200" spc="229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в</a:t>
            </a:r>
            <a:r>
              <a:rPr sz="1200" spc="2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spc="-25" dirty="0">
                <a:solidFill>
                  <a:srgbClr val="FF0000"/>
                </a:solidFill>
                <a:latin typeface="Trebuchet MS"/>
                <a:cs typeface="Trebuchet MS"/>
              </a:rPr>
              <a:t>том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числе</a:t>
            </a:r>
            <a:r>
              <a:rPr sz="1200" spc="204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по</a:t>
            </a:r>
            <a:r>
              <a:rPr sz="1200" spc="2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предыдущему</a:t>
            </a:r>
            <a:r>
              <a:rPr sz="1200" spc="2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месту</a:t>
            </a:r>
            <a:r>
              <a:rPr sz="1200" spc="2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работы,</a:t>
            </a:r>
            <a:r>
              <a:rPr sz="1200" spc="2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от</a:t>
            </a:r>
            <a:r>
              <a:rPr sz="1200" spc="2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иной</a:t>
            </a:r>
            <a:r>
              <a:rPr sz="1200" spc="2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оплачиваемой</a:t>
            </a:r>
            <a:r>
              <a:rPr sz="1200" spc="2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деятельности,</a:t>
            </a:r>
            <a:r>
              <a:rPr sz="1200" spc="2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spc="-25" dirty="0">
                <a:solidFill>
                  <a:srgbClr val="FF0000"/>
                </a:solidFill>
                <a:latin typeface="Trebuchet MS"/>
                <a:cs typeface="Trebuchet MS"/>
              </a:rPr>
              <a:t>от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сдаваемого</a:t>
            </a:r>
            <a:r>
              <a:rPr sz="1200" spc="3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жилья,</a:t>
            </a:r>
            <a:r>
              <a:rPr sz="1200" spc="3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от</a:t>
            </a:r>
            <a:r>
              <a:rPr sz="1200" spc="29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продажи</a:t>
            </a:r>
            <a:r>
              <a:rPr sz="1200" spc="29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имущества,</a:t>
            </a:r>
            <a:r>
              <a:rPr sz="1200" spc="30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включая</a:t>
            </a:r>
            <a:r>
              <a:rPr sz="1200" spc="30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продажу</a:t>
            </a:r>
            <a:r>
              <a:rPr sz="1200" spc="30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автомобилей</a:t>
            </a:r>
            <a:r>
              <a:rPr sz="1200" spc="29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spc="-25" dirty="0">
                <a:solidFill>
                  <a:srgbClr val="FF0000"/>
                </a:solidFill>
                <a:latin typeface="Trebuchet MS"/>
                <a:cs typeface="Trebuchet MS"/>
              </a:rPr>
              <a:t>по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системе</a:t>
            </a:r>
            <a:r>
              <a:rPr sz="1200" spc="23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Trebuchet MS"/>
                <a:cs typeface="Trebuchet MS"/>
              </a:rPr>
              <a:t>трейд-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ин,</a:t>
            </a:r>
            <a:r>
              <a:rPr sz="1200" spc="2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от</a:t>
            </a:r>
            <a:r>
              <a:rPr sz="1200" spc="2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выигрыша</a:t>
            </a:r>
            <a:r>
              <a:rPr sz="1200" spc="2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в</a:t>
            </a:r>
            <a:r>
              <a:rPr sz="1200" spc="22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лотерею,</a:t>
            </a:r>
            <a:r>
              <a:rPr sz="1200" spc="2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пособие</a:t>
            </a:r>
            <a:r>
              <a:rPr sz="1200" spc="2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по</a:t>
            </a:r>
            <a:r>
              <a:rPr sz="1200" spc="2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уходу</a:t>
            </a:r>
            <a:r>
              <a:rPr sz="1200" spc="2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за</a:t>
            </a:r>
            <a:r>
              <a:rPr sz="1200" spc="2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ребенком,</a:t>
            </a:r>
            <a:r>
              <a:rPr sz="1200" spc="21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spc="-25" dirty="0">
                <a:solidFill>
                  <a:srgbClr val="FF0000"/>
                </a:solidFill>
                <a:latin typeface="Trebuchet MS"/>
                <a:cs typeface="Trebuchet MS"/>
              </a:rPr>
              <a:t>от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вкладов</a:t>
            </a:r>
            <a:r>
              <a:rPr sz="1200" spc="-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в</a:t>
            </a:r>
            <a:r>
              <a:rPr sz="1200" spc="-1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банках</a:t>
            </a:r>
            <a:r>
              <a:rPr sz="1200" spc="-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FF0000"/>
                </a:solidFill>
                <a:latin typeface="Trebuchet MS"/>
                <a:cs typeface="Trebuchet MS"/>
              </a:rPr>
              <a:t>и</a:t>
            </a:r>
            <a:r>
              <a:rPr sz="1200" spc="-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FF0000"/>
                </a:solidFill>
                <a:latin typeface="Trebuchet MS"/>
                <a:cs typeface="Trebuchet MS"/>
              </a:rPr>
              <a:t>иные.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7558" y="3429000"/>
            <a:ext cx="6493508" cy="830997"/>
          </a:xfrm>
          <a:prstGeom prst="rect">
            <a:avLst/>
          </a:prstGeom>
          <a:ln w="28955">
            <a:solidFill>
              <a:srgbClr val="2583C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Указанию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подлежит</a:t>
            </a:r>
            <a:r>
              <a:rPr kumimoji="0" lang="ru-RU" sz="1400" b="1" i="0" u="none" strike="noStrike" kern="0" cap="none" spc="-6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общая</a:t>
            </a:r>
            <a:r>
              <a:rPr kumimoji="0" lang="ru-RU" sz="1400" b="1" i="0" u="none" strike="noStrike" kern="0" cap="none" spc="-6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сумма</a:t>
            </a:r>
            <a:r>
              <a:rPr kumimoji="0" lang="ru-RU" sz="1400" b="1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дохода,</a:t>
            </a:r>
            <a:r>
              <a:rPr kumimoji="0" lang="ru-RU" sz="1400" b="1" i="0" u="none" strike="noStrike" kern="0" cap="none" spc="-8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содержащаяся</a:t>
            </a:r>
            <a:r>
              <a:rPr kumimoji="0" lang="ru-RU" sz="1400" b="1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в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spc="-9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lang="ru-RU" sz="1400" b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справке по форме 6-НДФЛ (ранее 2-НДФЛ), выдаваемой по месту службы (работы) </a:t>
            </a:r>
          </a:p>
          <a:p>
            <a:pPr algn="ctr">
              <a:lnSpc>
                <a:spcPct val="100000"/>
              </a:lnSpc>
            </a:pPr>
            <a:r>
              <a:rPr lang="ru-RU" sz="1200" b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графа «Общая сумма дохода»</a:t>
            </a:r>
          </a:p>
        </p:txBody>
      </p:sp>
      <p:sp>
        <p:nvSpPr>
          <p:cNvPr id="14" name="object 14"/>
          <p:cNvSpPr/>
          <p:nvPr/>
        </p:nvSpPr>
        <p:spPr>
          <a:xfrm>
            <a:off x="5607557" y="4343400"/>
            <a:ext cx="6494145" cy="1426765"/>
          </a:xfrm>
          <a:custGeom>
            <a:avLst/>
            <a:gdLst/>
            <a:ahLst/>
            <a:cxnLst/>
            <a:rect l="l" t="t" r="r" b="b"/>
            <a:pathLst>
              <a:path w="6494145" h="1511935">
                <a:moveTo>
                  <a:pt x="0" y="1511808"/>
                </a:moveTo>
                <a:lnTo>
                  <a:pt x="6493764" y="1511808"/>
                </a:lnTo>
                <a:lnTo>
                  <a:pt x="6493764" y="0"/>
                </a:lnTo>
                <a:lnTo>
                  <a:pt x="0" y="0"/>
                </a:lnTo>
                <a:lnTo>
                  <a:pt x="0" y="1511808"/>
                </a:lnTo>
                <a:close/>
              </a:path>
            </a:pathLst>
          </a:custGeom>
          <a:ln w="28955">
            <a:solidFill>
              <a:srgbClr val="2583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607557" y="4343400"/>
            <a:ext cx="6494146" cy="15536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marR="5080" lvl="0" indent="-171450" algn="just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В случае,</a:t>
            </a:r>
            <a:r>
              <a:rPr kumimoji="0" lang="ru-RU" sz="1200" b="0" i="0" u="none" strike="noStrike" kern="0" cap="none" spc="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если</a:t>
            </a:r>
            <a:r>
              <a:rPr kumimoji="0" lang="ru-RU" sz="1200" b="0" i="0" u="none" strike="noStrike" kern="0" cap="none" spc="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сведения 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предоставляются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 в отношении</a:t>
            </a:r>
            <a:r>
              <a:rPr kumimoji="0" lang="ru-RU" sz="1200" b="0" i="0" u="none" strike="noStrike" kern="0" cap="none" spc="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супруга(и),</a:t>
            </a:r>
            <a:r>
              <a:rPr kumimoji="0" lang="ru-RU" sz="1200" b="0" i="0" u="none" strike="noStrike" kern="0" cap="none" spc="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 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являющегося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самозанятым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,</a:t>
            </a:r>
            <a:r>
              <a:rPr kumimoji="0" lang="ru-RU" sz="1200" b="0" i="0" u="none" strike="noStrike" kern="0" cap="none" spc="229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то</a:t>
            </a:r>
            <a:r>
              <a:rPr kumimoji="0" lang="ru-RU" sz="1200" b="0" i="0" u="none" strike="noStrike" kern="0" cap="none" spc="2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доход</a:t>
            </a:r>
            <a:r>
              <a:rPr kumimoji="0" lang="ru-RU" sz="1200" b="0" i="0" u="none" strike="noStrike" kern="0" cap="none" spc="2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от</a:t>
            </a:r>
            <a:r>
              <a:rPr kumimoji="0" lang="ru-RU" sz="1200" b="0" i="0" u="none" strike="noStrike" kern="0" cap="none" spc="2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данного</a:t>
            </a:r>
            <a:r>
              <a:rPr kumimoji="0" lang="ru-RU" sz="1200" b="0" i="0" u="none" strike="noStrike" kern="0" cap="none" spc="2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вида</a:t>
            </a:r>
            <a:r>
              <a:rPr kumimoji="0" lang="ru-RU" sz="1200" b="0" i="0" u="none" strike="noStrike" kern="0" cap="none" spc="2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занятий</a:t>
            </a:r>
            <a:r>
              <a:rPr kumimoji="0" lang="ru-RU" sz="1200" b="0" i="0" u="none" strike="noStrike" kern="0" cap="none" spc="2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указывается</a:t>
            </a:r>
            <a:r>
              <a:rPr kumimoji="0" lang="ru-RU" sz="1200" b="0" i="0" u="none" strike="noStrike" kern="0" cap="none" spc="2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в</a:t>
            </a:r>
            <a:r>
              <a:rPr kumimoji="0" lang="ru-RU" sz="1200" b="0" i="0" u="none" strike="noStrike" kern="0" cap="none" spc="2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графе</a:t>
            </a:r>
            <a:r>
              <a:rPr kumimoji="0" lang="ru-RU" sz="1200" b="0" i="0" u="none" strike="noStrike" kern="0" cap="none" spc="229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 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«Иные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Microsoft Sans Serif"/>
              </a:rPr>
              <a:t>доходы»</a:t>
            </a:r>
          </a:p>
          <a:p>
            <a:pPr marL="184150" marR="5080" lvl="0" indent="-171450" algn="just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1" u="none" strike="noStrike" kern="0" cap="none" spc="0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Самозанятый</a:t>
            </a:r>
            <a:r>
              <a:rPr kumimoji="0" lang="ru-RU" sz="1200" b="0" i="1" u="none" strike="noStrike" kern="0" cap="none" spc="16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может</a:t>
            </a:r>
            <a:r>
              <a:rPr kumimoji="0" lang="ru-RU" sz="1200" b="0" i="1" u="none" strike="noStrike" kern="0" cap="none" spc="1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получить</a:t>
            </a:r>
            <a:r>
              <a:rPr kumimoji="0" lang="ru-RU" sz="1200" b="0" i="1" u="none" strike="noStrike" kern="0" cap="none" spc="16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справку</a:t>
            </a:r>
            <a:r>
              <a:rPr kumimoji="0" lang="ru-RU" sz="1200" b="0" i="1" u="none" strike="noStrike" kern="0" cap="none" spc="16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о</a:t>
            </a:r>
            <a:r>
              <a:rPr kumimoji="0" lang="ru-RU" sz="1200" b="0" i="1" u="none" strike="noStrike" kern="0" cap="none" spc="1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доходах</a:t>
            </a:r>
            <a:r>
              <a:rPr kumimoji="0" lang="ru-RU" sz="1200" b="0" i="1" u="none" strike="noStrike" kern="0" cap="none" spc="1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за</a:t>
            </a:r>
            <a:r>
              <a:rPr kumimoji="0" lang="ru-RU" sz="1200" b="0" i="1" u="none" strike="noStrike" kern="0" cap="none" spc="16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любой</a:t>
            </a:r>
            <a:r>
              <a:rPr kumimoji="0" lang="ru-RU" sz="1200" b="0" i="1" u="none" strike="noStrike" kern="0" cap="none" spc="16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</a:t>
            </a:r>
            <a:r>
              <a:rPr kumimoji="0" lang="ru-RU" sz="1200" b="0" i="1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период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деятельности</a:t>
            </a:r>
            <a:r>
              <a:rPr kumimoji="0" lang="ru-RU" sz="1200" b="0" i="1" u="none" strike="noStrike" kern="0" cap="none" spc="40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</a:p>
          <a:p>
            <a:pPr marL="12700" marR="5080" lvl="0" indent="0" algn="just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  она формируется</a:t>
            </a:r>
            <a:r>
              <a:rPr kumimoji="0" lang="ru-RU" sz="1200" b="0" i="1" u="none" strike="noStrike" kern="0" cap="none" spc="4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в</a:t>
            </a:r>
            <a:r>
              <a:rPr kumimoji="0" lang="ru-RU" sz="1200" b="0" i="1" u="none" strike="noStrike" kern="0" cap="none" spc="409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приложении</a:t>
            </a:r>
            <a:r>
              <a:rPr kumimoji="0" lang="ru-RU" sz="1200" b="0" i="1" u="none" strike="noStrike" kern="0" cap="none" spc="4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«Мой</a:t>
            </a:r>
            <a:r>
              <a:rPr kumimoji="0" lang="ru-RU" sz="1200" b="0" i="1" u="none" strike="noStrike" kern="0" cap="none" spc="4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налог»</a:t>
            </a:r>
            <a:r>
              <a:rPr kumimoji="0" lang="ru-RU" sz="1200" b="0" i="1" u="none" strike="noStrike" kern="0" cap="none" spc="4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или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личном</a:t>
            </a:r>
            <a:r>
              <a:rPr kumimoji="0" lang="ru-RU" sz="1200" b="0" i="1" u="none" strike="noStrike" kern="0" cap="none" spc="229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кабинете</a:t>
            </a:r>
            <a:r>
              <a:rPr kumimoji="0" lang="ru-RU" sz="1200" b="0" i="1" u="none" strike="noStrike" kern="0" cap="none" spc="2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  </a:t>
            </a:r>
          </a:p>
          <a:p>
            <a:pPr marL="12700" marR="5080" lvl="0" indent="0" algn="just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0" cap="none" spc="2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налогоплательщика</a:t>
            </a:r>
            <a:r>
              <a:rPr kumimoji="0" lang="ru-RU" sz="1200" b="0" i="1" u="none" strike="noStrike" kern="0" cap="none" spc="2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в</a:t>
            </a:r>
            <a:r>
              <a:rPr kumimoji="0" lang="ru-RU" sz="1200" b="0" i="1" u="none" strike="noStrike" kern="0" cap="none" spc="2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режиме</a:t>
            </a:r>
            <a:r>
              <a:rPr kumimoji="0" lang="ru-RU" sz="1200" b="0" i="1" u="none" strike="noStrike" kern="0" cap="none" spc="229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онлайн</a:t>
            </a:r>
            <a:r>
              <a:rPr kumimoji="0" lang="ru-RU" sz="1200" b="0" i="1" u="none" strike="noStrike" kern="0" cap="none" spc="2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—</a:t>
            </a:r>
            <a:r>
              <a:rPr kumimoji="0" lang="ru-RU" sz="1200" b="0" i="1" u="none" strike="noStrike" kern="0" cap="none" spc="2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в</a:t>
            </a:r>
            <a:r>
              <a:rPr kumimoji="0" lang="ru-RU" sz="1200" b="0" i="1" u="none" strike="noStrike" kern="0" cap="none" spc="229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разделе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«Прочее»,</a:t>
            </a:r>
            <a:r>
              <a:rPr kumimoji="0" lang="ru-RU" sz="1200" b="0" i="1" u="none" strike="noStrike" kern="0" cap="none" spc="2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справку</a:t>
            </a:r>
            <a:r>
              <a:rPr kumimoji="0" lang="ru-RU" sz="1200" b="0" i="1" u="none" strike="noStrike" kern="0" cap="none" spc="2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 </a:t>
            </a:r>
          </a:p>
          <a:p>
            <a:pPr marL="12700" marR="5080" lvl="0" indent="0" algn="just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0" cap="none" spc="2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можно</a:t>
            </a:r>
            <a:r>
              <a:rPr kumimoji="0" lang="ru-RU" sz="1200" b="0" i="1" u="none" strike="noStrike" kern="0" cap="none" spc="2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скачать</a:t>
            </a:r>
            <a:r>
              <a:rPr kumimoji="0" lang="ru-RU" sz="1200" b="0" i="1" u="none" strike="noStrike" kern="0" cap="none" spc="2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и</a:t>
            </a:r>
            <a:r>
              <a:rPr kumimoji="0" lang="ru-RU" sz="1200" b="0" i="1" u="none" strike="noStrike" kern="0" cap="none" spc="2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распечатать</a:t>
            </a:r>
            <a:r>
              <a:rPr kumimoji="0" lang="ru-RU" sz="1200" b="0" i="1" u="none" strike="noStrike" kern="0" cap="none" spc="2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или</a:t>
            </a:r>
            <a:r>
              <a:rPr kumimoji="0" lang="ru-RU" sz="1200" b="0" i="1" u="none" strike="noStrike" kern="0" cap="none" spc="2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</a:t>
            </a:r>
            <a:r>
              <a:rPr kumimoji="0" lang="ru-RU" sz="1200" b="0" i="1" u="none" strike="noStrike" kern="0" cap="none" spc="215" normalizeH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отправить</a:t>
            </a:r>
            <a:r>
              <a:rPr kumimoji="0" lang="ru-RU" sz="1200" b="0" i="1" u="none" strike="noStrike" kern="0" cap="none" spc="2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 </a:t>
            </a:r>
            <a:r>
              <a:rPr kumimoji="0" lang="ru-RU" sz="1200" b="0" i="1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на </a:t>
            </a:r>
            <a:r>
              <a:rPr kumimoji="0" lang="ru-RU" sz="1200" b="0" i="1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электронную </a:t>
            </a:r>
            <a:r>
              <a:rPr kumimoji="0" lang="ru-RU" sz="1200" b="0" i="1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</a:rPr>
              <a:t>почту</a:t>
            </a:r>
          </a:p>
          <a:p>
            <a:pPr marL="12700" marR="5080" lvl="0" indent="0" algn="just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 panose="020B0603020202020204" pitchFamily="34" charset="0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607558" y="5867400"/>
            <a:ext cx="6494145" cy="942669"/>
          </a:xfrm>
          <a:custGeom>
            <a:avLst/>
            <a:gdLst/>
            <a:ahLst/>
            <a:cxnLst/>
            <a:rect l="l" t="t" r="r" b="b"/>
            <a:pathLst>
              <a:path w="6494145" h="794384">
                <a:moveTo>
                  <a:pt x="0" y="794004"/>
                </a:moveTo>
                <a:lnTo>
                  <a:pt x="6493764" y="794004"/>
                </a:lnTo>
                <a:lnTo>
                  <a:pt x="6493764" y="0"/>
                </a:lnTo>
                <a:lnTo>
                  <a:pt x="0" y="0"/>
                </a:lnTo>
                <a:lnTo>
                  <a:pt x="0" y="794004"/>
                </a:lnTo>
                <a:close/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686425" y="5954112"/>
            <a:ext cx="633971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</a:t>
            </a:r>
            <a:r>
              <a:rPr sz="1200" i="1" spc="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случае</a:t>
            </a:r>
            <a:r>
              <a:rPr sz="1200" i="1" spc="1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наличия</a:t>
            </a:r>
            <a:r>
              <a:rPr sz="1200" i="1" spc="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сведений</a:t>
            </a:r>
            <a:r>
              <a:rPr sz="1200" i="1" spc="1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о</a:t>
            </a:r>
            <a:r>
              <a:rPr sz="1200" i="1" spc="1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выплаченных</a:t>
            </a:r>
            <a:r>
              <a:rPr sz="1200" i="1" spc="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денежных</a:t>
            </a:r>
            <a:r>
              <a:rPr sz="1200" i="1" spc="1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средствах</a:t>
            </a:r>
            <a:r>
              <a:rPr sz="1200" i="1" spc="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при</a:t>
            </a:r>
            <a:r>
              <a:rPr sz="1200" i="1" spc="1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закрытии</a:t>
            </a:r>
            <a:r>
              <a:rPr sz="1200" i="1" spc="1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вклада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(счета),</a:t>
            </a:r>
            <a:r>
              <a:rPr sz="1200" i="1" spc="40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</a:t>
            </a:r>
            <a:r>
              <a:rPr sz="1200" i="1" spc="40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том</a:t>
            </a:r>
            <a:r>
              <a:rPr sz="1200" i="1" spc="41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числе</a:t>
            </a:r>
            <a:r>
              <a:rPr sz="1200" i="1" spc="409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вклада</a:t>
            </a:r>
            <a:r>
              <a:rPr sz="1200" i="1" spc="409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(счета)</a:t>
            </a:r>
            <a:r>
              <a:rPr sz="1200" i="1" spc="40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</a:t>
            </a:r>
            <a:r>
              <a:rPr sz="1200" i="1" spc="40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драгоценных</a:t>
            </a:r>
            <a:r>
              <a:rPr sz="1200" i="1" spc="409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металлах,</a:t>
            </a:r>
            <a:r>
              <a:rPr sz="1200" i="1" spc="409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за</a:t>
            </a:r>
            <a:r>
              <a:rPr sz="1200" i="1" spc="39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исключением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процентов</a:t>
            </a:r>
            <a:r>
              <a:rPr sz="1200" i="1" spc="22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по</a:t>
            </a:r>
            <a:r>
              <a:rPr sz="1200" i="1" spc="229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вкладу</a:t>
            </a:r>
            <a:r>
              <a:rPr sz="1200" i="1" spc="22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(счету),</a:t>
            </a:r>
            <a:r>
              <a:rPr sz="1200" i="1" spc="22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</a:t>
            </a:r>
            <a:r>
              <a:rPr sz="1200" i="1" spc="22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информации,</a:t>
            </a:r>
            <a:r>
              <a:rPr sz="1200" i="1" spc="24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полученной</a:t>
            </a:r>
            <a:r>
              <a:rPr sz="1200" i="1" spc="229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</a:t>
            </a:r>
            <a:r>
              <a:rPr sz="1200" i="1" spc="2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рамках</a:t>
            </a:r>
            <a:r>
              <a:rPr sz="1200" i="1" spc="229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Указания</a:t>
            </a:r>
            <a:r>
              <a:rPr sz="1200" i="1" spc="2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Банка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России</a:t>
            </a:r>
            <a:r>
              <a:rPr sz="1200" i="1" spc="-7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№</a:t>
            </a:r>
            <a:r>
              <a:rPr sz="1200" i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5798-</a:t>
            </a:r>
            <a:r>
              <a:rPr sz="1200" i="1" spc="-5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У,</a:t>
            </a:r>
            <a:r>
              <a:rPr sz="1200" i="1" spc="-3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такие</a:t>
            </a:r>
            <a:r>
              <a:rPr sz="1200" i="1" spc="-2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сведения</a:t>
            </a:r>
            <a:r>
              <a:rPr sz="1200" i="1" spc="-5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не</a:t>
            </a:r>
            <a:r>
              <a:rPr sz="1200" i="1" spc="-2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отражаются</a:t>
            </a:r>
            <a:r>
              <a:rPr sz="1200" i="1" spc="-2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в</a:t>
            </a:r>
            <a:r>
              <a:rPr sz="1200" i="1" spc="-25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rebuchet MS" panose="020B0603020202020204" pitchFamily="34" charset="0"/>
                <a:cs typeface="Arial"/>
              </a:rPr>
              <a:t>справке</a:t>
            </a:r>
            <a:endParaRPr sz="1200" dirty="0">
              <a:latin typeface="Trebuchet MS" panose="020B0603020202020204" pitchFamily="34" charset="0"/>
              <a:cs typeface="Arial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7" y="1367409"/>
            <a:ext cx="5554133" cy="4880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0"/>
            <a:ext cx="19812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" y="6172200"/>
            <a:ext cx="5562599" cy="6787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Не надо отражать «Туристический </a:t>
            </a:r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</a:rPr>
              <a:t>кешбэк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», «Детский </a:t>
            </a:r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</a:rPr>
              <a:t>кешбэк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», возврат подоходного налога и коммунальных услуг</a:t>
            </a:r>
          </a:p>
        </p:txBody>
      </p:sp>
      <p:cxnSp>
        <p:nvCxnSpPr>
          <p:cNvPr id="22" name="Соединительная линия уступом 21"/>
          <p:cNvCxnSpPr/>
          <p:nvPr/>
        </p:nvCxnSpPr>
        <p:spPr>
          <a:xfrm rot="10800000">
            <a:off x="4953000" y="2514597"/>
            <a:ext cx="2057400" cy="152400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819" y="455676"/>
            <a:ext cx="9333738" cy="10096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573988"/>
            <a:ext cx="10439400" cy="1490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243847"/>
                </a:solidFill>
              </a:rPr>
              <a:t>РАЗДЕЛ</a:t>
            </a:r>
            <a:r>
              <a:rPr sz="2400" spc="-8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1.</a:t>
            </a:r>
            <a:r>
              <a:rPr sz="2400" spc="-85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СВЕДЕНИЯ</a:t>
            </a:r>
            <a:r>
              <a:rPr sz="2400" spc="-95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О</a:t>
            </a:r>
            <a:r>
              <a:rPr sz="2400" spc="-85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ДОХОДАХ</a:t>
            </a:r>
            <a:br>
              <a:rPr lang="ru-RU" sz="2400" spc="-10" dirty="0">
                <a:solidFill>
                  <a:srgbClr val="243847"/>
                </a:solidFill>
              </a:rPr>
            </a:br>
            <a:br>
              <a:rPr lang="ru-RU" sz="2400" spc="-10" dirty="0">
                <a:solidFill>
                  <a:srgbClr val="243847"/>
                </a:solidFill>
              </a:rPr>
            </a:br>
            <a:br>
              <a:rPr lang="ru-RU" sz="2400" spc="-10" dirty="0">
                <a:solidFill>
                  <a:srgbClr val="243847"/>
                </a:solidFill>
              </a:rPr>
            </a:br>
            <a:endParaRPr sz="2400" spc="-10" dirty="0">
              <a:solidFill>
                <a:srgbClr val="243847"/>
              </a:solidFill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177795"/>
            <a:ext cx="5146547" cy="239420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 rot="10800000" flipV="1">
            <a:off x="-4" y="1661688"/>
            <a:ext cx="11073047" cy="45653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2947670" algn="l"/>
              </a:tabLst>
            </a:pPr>
            <a:r>
              <a:rPr lang="ru-RU" sz="1400" dirty="0">
                <a:solidFill>
                  <a:srgbClr val="FF0000"/>
                </a:solidFill>
                <a:latin typeface="Trebuchet MS"/>
                <a:cs typeface="Trebuchet MS"/>
              </a:rPr>
              <a:t>В строке «Иные доходы» указываются доходы от реализации недвижимого имущества, транспортных средств и </a:t>
            </a:r>
          </a:p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2947670" algn="l"/>
              </a:tabLst>
            </a:pPr>
            <a:r>
              <a:rPr lang="ru-RU" sz="1400" dirty="0">
                <a:solidFill>
                  <a:srgbClr val="FF0000"/>
                </a:solidFill>
                <a:latin typeface="Trebuchet MS"/>
                <a:cs typeface="Trebuchet MS"/>
              </a:rPr>
              <a:t>иного имущества, в том числе в случае продажи указанного имущества членам семьи или иным родственникам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165343" y="2194424"/>
            <a:ext cx="5888479" cy="7011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Продажа нескольких объектов недвижимого имущества отражаются отдельно в подразделе 6, с указанием их адресов и площадей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165343" y="3048000"/>
            <a:ext cx="5888479" cy="457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Выигрыш в лотерею указывается целиком(с учетом налога)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165343" y="3657600"/>
            <a:ext cx="5874257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«Пушкинская карта»-не отражается, но если был открыт счет, то его необходимо указать в разделе 4 сведений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6199" y="4648200"/>
            <a:ext cx="10439399" cy="2133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Доход, полученный в цифровой валюте, стоимость которого определяется в иностранной валюте, </a:t>
            </a:r>
          </a:p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указывается в рублях путем пересчета стоимости ЦБ РФ в рубли по курсу Банка России, установленному </a:t>
            </a:r>
          </a:p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на дату получения дохода </a:t>
            </a:r>
          </a:p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(кроме </a:t>
            </a:r>
            <a:r>
              <a:rPr lang="ru-RU" sz="1600" b="1" dirty="0">
                <a:solidFill>
                  <a:srgbClr val="4F81BD">
                    <a:lumMod val="75000"/>
                  </a:srgbClr>
                </a:solidFill>
              </a:rPr>
              <a:t>лиц, замещающих государственные должности, министров, заместителей министров,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начальников управлений, заместителей начальников управлений, которым наложен запрет Федеральным законом7 мая 2013 г. N 79-ФЗ "О запрете отдельным категориям лиц открывать и иметь счета (вклады), хранить наличные денежные средства и ценности в иностранных банках, расположенных за пределами территории Российской Федерации, владеть и (или) пользоваться иностранными финансовыми инструментами»)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4267200"/>
            <a:ext cx="21336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" y="894588"/>
            <a:ext cx="9649206" cy="10096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600532"/>
            <a:ext cx="10438130" cy="15292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417195" rIns="0" bIns="0" rtlCol="0">
            <a:spAutoFit/>
          </a:bodyPr>
          <a:lstStyle/>
          <a:p>
            <a:pPr marL="771525" algn="l">
              <a:lnSpc>
                <a:spcPct val="100000"/>
              </a:lnSpc>
              <a:spcBef>
                <a:spcPts val="3285"/>
              </a:spcBef>
            </a:pPr>
            <a:r>
              <a:rPr lang="ru-RU" sz="2400" dirty="0">
                <a:solidFill>
                  <a:srgbClr val="243847"/>
                </a:solidFill>
              </a:rPr>
              <a:t>                </a:t>
            </a:r>
            <a:r>
              <a:rPr sz="2400" dirty="0">
                <a:solidFill>
                  <a:srgbClr val="243847"/>
                </a:solidFill>
              </a:rPr>
              <a:t>РАЗДЕЛ</a:t>
            </a:r>
            <a:r>
              <a:rPr sz="2400" spc="-5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2.</a:t>
            </a:r>
            <a:r>
              <a:rPr sz="2400" spc="-60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СВЕДЕНИЯ</a:t>
            </a:r>
            <a:r>
              <a:rPr sz="2400" spc="-3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О</a:t>
            </a:r>
            <a:r>
              <a:rPr sz="2400" spc="-55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РАСХОДАХ</a:t>
            </a:r>
            <a:br>
              <a:rPr lang="ru-RU" sz="2400" spc="-10" dirty="0">
                <a:solidFill>
                  <a:srgbClr val="243847"/>
                </a:solidFill>
              </a:rPr>
            </a:br>
            <a:br>
              <a:rPr lang="ru-RU" sz="2400" spc="-10" dirty="0">
                <a:solidFill>
                  <a:srgbClr val="243847"/>
                </a:solidFill>
              </a:rPr>
            </a:br>
            <a:endParaRPr sz="2400" spc="-10" dirty="0">
              <a:solidFill>
                <a:srgbClr val="243847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62194" y="3326129"/>
            <a:ext cx="6452870" cy="3185487"/>
          </a:xfrm>
          <a:prstGeom prst="rect">
            <a:avLst/>
          </a:prstGeom>
          <a:ln w="28955">
            <a:solidFill>
              <a:srgbClr val="006FC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1440" marR="0" lvl="0" indent="0" defTabSz="914400" eaLnBrk="1" fontAlgn="auto" latinLnBrk="0" hangingPunct="1">
              <a:lnSpc>
                <a:spcPts val="18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cs typeface="Trebuchet MS"/>
              </a:rPr>
              <a:t>Данный</a:t>
            </a:r>
            <a:r>
              <a:rPr kumimoji="0" lang="ru-RU" sz="1600" b="0" i="0" u="none" strike="noStrike" kern="0" cap="none" spc="-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cs typeface="Trebuchet MS"/>
              </a:rPr>
              <a:t>раздел</a:t>
            </a:r>
            <a:r>
              <a:rPr kumimoji="0" lang="ru-RU" sz="1600" b="0" i="0" u="none" strike="noStrike" kern="0" cap="none" spc="-4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cs typeface="Trebuchet MS"/>
              </a:rPr>
              <a:t>заполняется</a:t>
            </a:r>
            <a:r>
              <a:rPr kumimoji="0" lang="ru-RU" sz="1600" b="0" i="0" u="none" strike="noStrike" kern="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cs typeface="Trebuchet MS"/>
              </a:rPr>
              <a:t>только</a:t>
            </a:r>
            <a:r>
              <a:rPr kumimoji="0" lang="ru-RU" sz="16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1600" b="0" i="0" u="none" strike="noStrike" kern="0" cap="none" spc="-5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cs typeface="Trebuchet MS"/>
              </a:rPr>
              <a:t>случае</a:t>
            </a:r>
            <a:r>
              <a:rPr kumimoji="0" lang="ru-RU" sz="16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если</a:t>
            </a:r>
            <a:r>
              <a:rPr kumimoji="0" lang="ru-RU" sz="16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1600" b="0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отчетном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9144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2025</a:t>
            </a:r>
            <a:r>
              <a:rPr kumimoji="0" lang="ru-RU" sz="1600" b="0" i="0" u="none" strike="noStrike" kern="0" cap="none" spc="-6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году</a:t>
            </a:r>
            <a:r>
              <a:rPr kumimoji="0" lang="ru-RU" sz="1600" b="0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декларантом,</a:t>
            </a:r>
            <a:r>
              <a:rPr kumimoji="0" lang="ru-RU" sz="16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его</a:t>
            </a:r>
            <a:r>
              <a:rPr kumimoji="0" lang="ru-RU" sz="1600" b="0" i="0" u="none" strike="noStrike" kern="0" cap="none" spc="37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супругой</a:t>
            </a:r>
            <a:r>
              <a:rPr kumimoji="0" lang="ru-RU" sz="16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(супругом)</a:t>
            </a:r>
            <a:r>
              <a:rPr kumimoji="0" lang="ru-RU" sz="16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91440" marR="11430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несовершеннолетними</a:t>
            </a:r>
            <a:r>
              <a:rPr kumimoji="0" lang="ru-RU" sz="1600" b="0" i="0" u="none" strike="noStrike" kern="0" cap="none" spc="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детьми</a:t>
            </a:r>
            <a:r>
              <a:rPr kumimoji="0" lang="ru-RU" sz="16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совершена</a:t>
            </a:r>
            <a:r>
              <a:rPr kumimoji="0" lang="ru-RU" sz="16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сделка</a:t>
            </a:r>
            <a:r>
              <a:rPr kumimoji="0" lang="ru-RU" sz="16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или</a:t>
            </a:r>
            <a:r>
              <a:rPr kumimoji="0" lang="ru-RU" sz="16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совершены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сделки</a:t>
            </a:r>
            <a:r>
              <a:rPr kumimoji="0" lang="ru-RU" sz="1600" b="0" i="0" u="none" strike="noStrike" kern="0" cap="none" spc="-7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</a:t>
            </a:r>
            <a:r>
              <a:rPr kumimoji="0" lang="ru-RU" sz="1600" b="0" i="0" u="none" strike="noStrike" kern="0" cap="none" spc="-7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приобретению</a:t>
            </a:r>
            <a:r>
              <a:rPr kumimoji="0" lang="ru-RU" sz="16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земельного</a:t>
            </a:r>
            <a:r>
              <a:rPr kumimoji="0" lang="ru-RU" sz="1600" b="0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участка,</a:t>
            </a:r>
            <a:r>
              <a:rPr kumimoji="0" lang="ru-RU" sz="16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квартиры или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другого </a:t>
            </a:r>
            <a:r>
              <a:rPr lang="ru-RU" sz="1600" spc="-10" dirty="0">
                <a:solidFill>
                  <a:srgbClr val="006FC0"/>
                </a:solidFill>
                <a:latin typeface="Trebuchet MS"/>
                <a:cs typeface="Trebuchet MS"/>
              </a:rPr>
              <a:t>объекта недвижимости,</a:t>
            </a:r>
            <a:r>
              <a:rPr lang="ru-RU" sz="1600" spc="-6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транспортного</a:t>
            </a:r>
            <a:r>
              <a:rPr lang="ru-RU" sz="16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средства,</a:t>
            </a:r>
            <a:r>
              <a:rPr lang="ru-RU" sz="1600" spc="-7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ценных</a:t>
            </a:r>
            <a:r>
              <a:rPr lang="ru-RU" sz="16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бумаг</a:t>
            </a:r>
            <a:r>
              <a:rPr lang="ru-RU" sz="1600" spc="-7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spc="-10" dirty="0">
                <a:solidFill>
                  <a:srgbClr val="006FC0"/>
                </a:solidFill>
                <a:latin typeface="Trebuchet MS"/>
                <a:cs typeface="Trebuchet MS"/>
              </a:rPr>
              <a:t>(долей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участия,</a:t>
            </a:r>
            <a:r>
              <a:rPr lang="ru-RU" sz="1600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паев</a:t>
            </a:r>
            <a:r>
              <a:rPr lang="ru-RU" sz="1600" spc="-6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lang="ru-RU" sz="1600" spc="-8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уставных</a:t>
            </a:r>
            <a:r>
              <a:rPr lang="ru-RU" sz="1600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(складочных)</a:t>
            </a:r>
            <a:r>
              <a:rPr lang="ru-RU" sz="1600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капиталах</a:t>
            </a:r>
            <a:r>
              <a:rPr lang="ru-RU" sz="16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spc="-10" dirty="0">
                <a:solidFill>
                  <a:srgbClr val="006FC0"/>
                </a:solidFill>
                <a:latin typeface="Trebuchet MS"/>
                <a:cs typeface="Trebuchet MS"/>
              </a:rPr>
              <a:t>организаций),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цифровых</a:t>
            </a:r>
            <a:r>
              <a:rPr lang="ru-RU" sz="16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финансовых</a:t>
            </a:r>
            <a:r>
              <a:rPr lang="ru-RU" sz="1600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активов,</a:t>
            </a:r>
            <a:r>
              <a:rPr lang="ru-RU" sz="1600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цифровой</a:t>
            </a:r>
            <a:r>
              <a:rPr lang="ru-RU" sz="16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валюты</a:t>
            </a:r>
            <a:r>
              <a:rPr lang="ru-RU" sz="1600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и</a:t>
            </a:r>
            <a:r>
              <a:rPr lang="ru-RU" sz="1600" spc="-7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сумма</a:t>
            </a:r>
            <a:r>
              <a:rPr lang="ru-RU" sz="1600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spc="-10" dirty="0">
                <a:solidFill>
                  <a:srgbClr val="006FC0"/>
                </a:solidFill>
                <a:latin typeface="Trebuchet MS"/>
                <a:cs typeface="Trebuchet MS"/>
              </a:rPr>
              <a:t>такой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сделки</a:t>
            </a:r>
            <a:r>
              <a:rPr lang="ru-RU" sz="1600" spc="-6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или</a:t>
            </a:r>
            <a:r>
              <a:rPr lang="ru-RU" sz="1600" spc="-6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общая</a:t>
            </a:r>
            <a:r>
              <a:rPr lang="ru-RU" sz="16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сумма</a:t>
            </a:r>
            <a:r>
              <a:rPr lang="ru-RU" sz="1600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совершенных</a:t>
            </a:r>
            <a:r>
              <a:rPr lang="ru-RU" sz="16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сделок</a:t>
            </a:r>
            <a:r>
              <a:rPr lang="ru-RU" sz="16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превышает</a:t>
            </a:r>
            <a:r>
              <a:rPr lang="ru-RU" sz="1600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spc="-10" dirty="0">
                <a:solidFill>
                  <a:srgbClr val="006FC0"/>
                </a:solidFill>
                <a:latin typeface="Trebuchet MS"/>
                <a:cs typeface="Trebuchet MS"/>
              </a:rPr>
              <a:t>общий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доход</a:t>
            </a:r>
            <a:r>
              <a:rPr lang="ru-RU" sz="16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данного</a:t>
            </a:r>
            <a:r>
              <a:rPr lang="ru-RU" sz="1600" spc="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лица</a:t>
            </a:r>
            <a:r>
              <a:rPr lang="ru-RU" sz="16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и</a:t>
            </a:r>
            <a:r>
              <a:rPr lang="ru-RU" sz="1600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его</a:t>
            </a:r>
            <a:r>
              <a:rPr lang="ru-RU" sz="1600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супруги</a:t>
            </a:r>
            <a:r>
              <a:rPr lang="ru-RU" sz="1600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(супруга)</a:t>
            </a:r>
            <a:r>
              <a:rPr lang="ru-RU" sz="1600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за</a:t>
            </a:r>
            <a:r>
              <a:rPr lang="ru-RU" sz="16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три</a:t>
            </a:r>
            <a:r>
              <a:rPr lang="ru-RU" sz="16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spc="-10" dirty="0">
                <a:solidFill>
                  <a:srgbClr val="006FC0"/>
                </a:solidFill>
                <a:latin typeface="Trebuchet MS"/>
                <a:cs typeface="Trebuchet MS"/>
              </a:rPr>
              <a:t>последних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года,</a:t>
            </a:r>
            <a:r>
              <a:rPr lang="ru-RU" sz="1600" spc="-6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предшествующих</a:t>
            </a:r>
            <a:r>
              <a:rPr lang="ru-RU" sz="1600" spc="-6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spc="-10" dirty="0">
                <a:solidFill>
                  <a:srgbClr val="006FC0"/>
                </a:solidFill>
                <a:latin typeface="Trebuchet MS"/>
                <a:cs typeface="Trebuchet MS"/>
              </a:rPr>
              <a:t>отчетному</a:t>
            </a:r>
          </a:p>
          <a:p>
            <a:pPr marL="91440" marR="11430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spc="-10" dirty="0">
              <a:solidFill>
                <a:srgbClr val="006FC0"/>
              </a:solidFill>
              <a:latin typeface="Trebuchet MS"/>
              <a:cs typeface="Trebuchet MS"/>
            </a:endParaRPr>
          </a:p>
          <a:p>
            <a:pPr marL="91440" marR="114300"/>
            <a:r>
              <a:rPr lang="ru-RU" sz="1600" dirty="0">
                <a:solidFill>
                  <a:srgbClr val="FF0000"/>
                </a:solidFill>
              </a:rPr>
              <a:t>При представлении сведений в 2026 году сообщаются сведения о расходах по сделкам, совершенным в 2025 году</a:t>
            </a:r>
            <a:endParaRPr sz="1600" spc="-10" dirty="0">
              <a:solidFill>
                <a:srgbClr val="006FC0"/>
              </a:solidFill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0227" y="2420111"/>
            <a:ext cx="4882896" cy="322478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361432" y="2286000"/>
            <a:ext cx="6452870" cy="73469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22860" rIns="0" bIns="0" rtlCol="0">
            <a:spAutoFit/>
          </a:bodyPr>
          <a:lstStyle/>
          <a:p>
            <a:pPr marL="92075" marR="183515" algn="just">
              <a:lnSpc>
                <a:spcPts val="1800"/>
              </a:lnSpc>
              <a:spcBef>
                <a:spcPts val="180"/>
              </a:spcBef>
            </a:pPr>
            <a:r>
              <a:rPr sz="1600" dirty="0">
                <a:solidFill>
                  <a:srgbClr val="006FC0"/>
                </a:solidFill>
                <a:latin typeface="Trebuchet MS"/>
                <a:cs typeface="Trebuchet MS"/>
              </a:rPr>
              <a:t>Если</a:t>
            </a:r>
            <a:r>
              <a:rPr sz="1600" spc="3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006FC0"/>
                </a:solidFill>
                <a:latin typeface="Trebuchet MS"/>
                <a:cs typeface="Trebuchet MS"/>
              </a:rPr>
              <a:t>данных</a:t>
            </a:r>
            <a:r>
              <a:rPr sz="1600" spc="3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006FC0"/>
                </a:solidFill>
                <a:latin typeface="Trebuchet MS"/>
                <a:cs typeface="Trebuchet MS"/>
              </a:rPr>
              <a:t>сделок</a:t>
            </a:r>
            <a:r>
              <a:rPr sz="1600" spc="3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006FC0"/>
                </a:solidFill>
                <a:latin typeface="Trebuchet MS"/>
                <a:cs typeface="Trebuchet MS"/>
              </a:rPr>
              <a:t>не</a:t>
            </a:r>
            <a:r>
              <a:rPr sz="1600" spc="3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006FC0"/>
                </a:solidFill>
                <a:latin typeface="Trebuchet MS"/>
                <a:cs typeface="Trebuchet MS"/>
              </a:rPr>
              <a:t>совершалось</a:t>
            </a:r>
            <a:r>
              <a:rPr sz="1600" spc="3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sz="1600" spc="3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006FC0"/>
                </a:solidFill>
                <a:latin typeface="Trebuchet MS"/>
                <a:cs typeface="Trebuchet MS"/>
              </a:rPr>
              <a:t>отчетном</a:t>
            </a:r>
            <a:r>
              <a:rPr sz="1600" spc="3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006FC0"/>
                </a:solidFill>
                <a:latin typeface="Trebuchet MS"/>
                <a:cs typeface="Trebuchet MS"/>
              </a:rPr>
              <a:t>периоде,</a:t>
            </a:r>
            <a:r>
              <a:rPr sz="1600" spc="3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600" spc="-25" dirty="0">
                <a:solidFill>
                  <a:srgbClr val="006FC0"/>
                </a:solidFill>
                <a:latin typeface="Trebuchet MS"/>
                <a:cs typeface="Trebuchet MS"/>
              </a:rPr>
              <a:t>то </a:t>
            </a:r>
            <a:r>
              <a:rPr sz="1600" dirty="0">
                <a:solidFill>
                  <a:srgbClr val="006FC0"/>
                </a:solidFill>
                <a:latin typeface="Trebuchet MS"/>
                <a:cs typeface="Trebuchet MS"/>
              </a:rPr>
              <a:t>проставляется</a:t>
            </a:r>
            <a:r>
              <a:rPr sz="1600" spc="459" dirty="0">
                <a:solidFill>
                  <a:srgbClr val="006FC0"/>
                </a:solidFill>
                <a:latin typeface="Trebuchet MS"/>
                <a:cs typeface="Trebuchet MS"/>
              </a:rPr>
              <a:t>   </a:t>
            </a:r>
            <a:r>
              <a:rPr sz="1600" dirty="0">
                <a:solidFill>
                  <a:srgbClr val="006FC0"/>
                </a:solidFill>
                <a:latin typeface="Trebuchet MS"/>
                <a:cs typeface="Trebuchet MS"/>
              </a:rPr>
              <a:t>«Правовые</a:t>
            </a:r>
            <a:r>
              <a:rPr sz="1600" spc="235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sz="1600" dirty="0">
                <a:solidFill>
                  <a:srgbClr val="006FC0"/>
                </a:solidFill>
                <a:latin typeface="Trebuchet MS"/>
                <a:cs typeface="Trebuchet MS"/>
              </a:rPr>
              <a:t>основания</a:t>
            </a:r>
            <a:r>
              <a:rPr sz="1600" spc="229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sz="1600" dirty="0">
                <a:solidFill>
                  <a:srgbClr val="006FC0"/>
                </a:solidFill>
                <a:latin typeface="Trebuchet MS"/>
                <a:cs typeface="Trebuchet MS"/>
              </a:rPr>
              <a:t>для</a:t>
            </a:r>
            <a:r>
              <a:rPr sz="1600" spc="225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sz="1600" spc="-10" dirty="0">
                <a:solidFill>
                  <a:srgbClr val="006FC0"/>
                </a:solidFill>
                <a:latin typeface="Trebuchet MS"/>
                <a:cs typeface="Trebuchet MS"/>
              </a:rPr>
              <a:t>предоставления </a:t>
            </a:r>
            <a:r>
              <a:rPr sz="1600" dirty="0">
                <a:solidFill>
                  <a:srgbClr val="006FC0"/>
                </a:solidFill>
                <a:latin typeface="Trebuchet MS"/>
                <a:cs typeface="Trebuchet MS"/>
              </a:rPr>
              <a:t>сведений</a:t>
            </a:r>
            <a:r>
              <a:rPr sz="16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006FC0"/>
                </a:solidFill>
                <a:latin typeface="Trebuchet MS"/>
                <a:cs typeface="Trebuchet MS"/>
              </a:rPr>
              <a:t>о</a:t>
            </a:r>
            <a:r>
              <a:rPr sz="16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006FC0"/>
                </a:solidFill>
                <a:latin typeface="Trebuchet MS"/>
                <a:cs typeface="Trebuchet MS"/>
              </a:rPr>
              <a:t>расходах</a:t>
            </a:r>
            <a:r>
              <a:rPr sz="1600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Trebuchet MS"/>
                <a:cs typeface="Trebuchet MS"/>
              </a:rPr>
              <a:t>отсутствуют»</a:t>
            </a:r>
            <a:endParaRPr sz="1600" dirty="0">
              <a:latin typeface="Trebuchet MS"/>
              <a:cs typeface="Trebuchet MS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487680" y="2540507"/>
            <a:ext cx="4922522" cy="4312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6858000" y="2545524"/>
            <a:ext cx="304800" cy="2156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V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5552" y="682751"/>
            <a:ext cx="9454515" cy="1389380"/>
            <a:chOff x="225552" y="682751"/>
            <a:chExt cx="9454515" cy="138938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5552" y="682751"/>
              <a:ext cx="9454134" cy="89992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7156" y="1284731"/>
              <a:ext cx="8305038" cy="78714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0" y="2194940"/>
            <a:ext cx="6248400" cy="5668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70" algn="ctr">
              <a:spcBef>
                <a:spcPts val="100"/>
              </a:spcBef>
            </a:pPr>
            <a:r>
              <a:rPr sz="1200" b="1" dirty="0">
                <a:solidFill>
                  <a:srgbClr val="243847"/>
                </a:solidFill>
                <a:latin typeface="Georgia"/>
                <a:cs typeface="Georgia"/>
              </a:rPr>
              <a:t>СВЕДЕНИЯ</a:t>
            </a:r>
            <a:r>
              <a:rPr sz="1200" b="1" spc="-30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1200" b="1" dirty="0">
                <a:solidFill>
                  <a:srgbClr val="243847"/>
                </a:solidFill>
                <a:latin typeface="Georgia"/>
                <a:cs typeface="Georgia"/>
              </a:rPr>
              <a:t>ОБ</a:t>
            </a:r>
            <a:r>
              <a:rPr sz="1200" b="1" spc="-25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1200" b="1" spc="-10" dirty="0">
                <a:solidFill>
                  <a:srgbClr val="243847"/>
                </a:solidFill>
                <a:latin typeface="Georgia"/>
                <a:cs typeface="Georgia"/>
              </a:rPr>
              <a:t>ИМУЩЕСТВЕ</a:t>
            </a:r>
            <a:endParaRPr sz="1200" dirty="0">
              <a:latin typeface="Georgia"/>
              <a:cs typeface="Georgia"/>
            </a:endParaRPr>
          </a:p>
          <a:p>
            <a:pPr algn="ctr"/>
            <a:r>
              <a:rPr sz="1200" b="1" spc="-10" dirty="0">
                <a:solidFill>
                  <a:srgbClr val="243847"/>
                </a:solidFill>
                <a:latin typeface="Georgia"/>
                <a:cs typeface="Georgia"/>
              </a:rPr>
              <a:t>ПРЕДСТАВЛЯЮТСЯ</a:t>
            </a:r>
            <a:r>
              <a:rPr sz="1200" b="1" spc="-20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1200" b="1" dirty="0">
                <a:solidFill>
                  <a:srgbClr val="243847"/>
                </a:solidFill>
                <a:latin typeface="Georgia"/>
                <a:cs typeface="Georgia"/>
              </a:rPr>
              <a:t>НА</a:t>
            </a:r>
            <a:r>
              <a:rPr sz="1200" b="1" spc="-35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1200" b="1" spc="-10" dirty="0">
                <a:solidFill>
                  <a:srgbClr val="243847"/>
                </a:solidFill>
                <a:latin typeface="Georgia"/>
                <a:cs typeface="Georgia"/>
              </a:rPr>
              <a:t>ОТЧЁТНУЮ</a:t>
            </a:r>
            <a:r>
              <a:rPr sz="1200" b="1" spc="-20" dirty="0">
                <a:solidFill>
                  <a:srgbClr val="243847"/>
                </a:solidFill>
                <a:latin typeface="Georgia"/>
                <a:cs typeface="Georgia"/>
              </a:rPr>
              <a:t> ДАТУ</a:t>
            </a:r>
            <a:endParaRPr sz="1200" dirty="0">
              <a:latin typeface="Georgia"/>
              <a:cs typeface="Georgia"/>
            </a:endParaRPr>
          </a:p>
          <a:p>
            <a:pPr marL="1270" algn="ctr"/>
            <a:r>
              <a:rPr sz="1200" b="1" dirty="0">
                <a:solidFill>
                  <a:srgbClr val="243847"/>
                </a:solidFill>
                <a:latin typeface="Georgia"/>
                <a:cs typeface="Georgia"/>
              </a:rPr>
              <a:t>по</a:t>
            </a:r>
            <a:r>
              <a:rPr sz="1200" b="1" spc="-30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1200" b="1" dirty="0" err="1">
                <a:solidFill>
                  <a:srgbClr val="243847"/>
                </a:solidFill>
                <a:latin typeface="Georgia"/>
                <a:cs typeface="Georgia"/>
              </a:rPr>
              <a:t>состоянию</a:t>
            </a:r>
            <a:r>
              <a:rPr sz="1200" b="1" spc="-5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1200" b="1" dirty="0" err="1">
                <a:solidFill>
                  <a:srgbClr val="243847"/>
                </a:solidFill>
                <a:latin typeface="Georgia"/>
                <a:cs typeface="Georgia"/>
              </a:rPr>
              <a:t>на</a:t>
            </a:r>
            <a:r>
              <a:rPr sz="1200" b="1" spc="-10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31.12.202</a:t>
            </a:r>
            <a:r>
              <a:rPr lang="ru-RU" sz="1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5 года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0" y="609600"/>
            <a:ext cx="10438130" cy="15965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91770" rIns="0" bIns="0" rtlCol="0">
            <a:spAutoFit/>
          </a:bodyPr>
          <a:lstStyle/>
          <a:p>
            <a:pPr marL="478155" algn="ctr">
              <a:lnSpc>
                <a:spcPct val="100000"/>
              </a:lnSpc>
              <a:spcBef>
                <a:spcPts val="1510"/>
              </a:spcBef>
            </a:pPr>
            <a:r>
              <a:rPr sz="2400" b="1" dirty="0">
                <a:solidFill>
                  <a:srgbClr val="243847"/>
                </a:solidFill>
                <a:latin typeface="Georgia"/>
                <a:cs typeface="Georgia"/>
              </a:rPr>
              <a:t>РАЗДЕЛ</a:t>
            </a:r>
            <a:r>
              <a:rPr sz="2400" b="1" spc="-30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243847"/>
                </a:solidFill>
                <a:latin typeface="Georgia"/>
                <a:cs typeface="Georgia"/>
              </a:rPr>
              <a:t>3.</a:t>
            </a:r>
            <a:r>
              <a:rPr sz="2400" b="1" spc="-30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243847"/>
                </a:solidFill>
                <a:latin typeface="Georgia"/>
                <a:cs typeface="Georgia"/>
              </a:rPr>
              <a:t>СВЕДЕНИЯ</a:t>
            </a:r>
            <a:r>
              <a:rPr sz="2400" b="1" spc="-45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243847"/>
                </a:solidFill>
                <a:latin typeface="Georgia"/>
                <a:cs typeface="Georgia"/>
              </a:rPr>
              <a:t>ОБ</a:t>
            </a:r>
            <a:r>
              <a:rPr sz="2400" b="1" spc="-30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2400" b="1" spc="-10" dirty="0">
                <a:solidFill>
                  <a:srgbClr val="243847"/>
                </a:solidFill>
                <a:latin typeface="Georgia"/>
                <a:cs typeface="Georgia"/>
              </a:rPr>
              <a:t>ИМУЩЕСТВЕ</a:t>
            </a:r>
            <a:endParaRPr lang="ru-RU" sz="2400" dirty="0">
              <a:latin typeface="Georgia"/>
              <a:cs typeface="Georgia"/>
            </a:endParaRPr>
          </a:p>
          <a:p>
            <a:pPr marL="478155" algn="ctr">
              <a:lnSpc>
                <a:spcPct val="100000"/>
              </a:lnSpc>
              <a:spcBef>
                <a:spcPts val="1510"/>
              </a:spcBef>
            </a:pPr>
            <a:r>
              <a:rPr sz="2400" b="1" dirty="0" err="1">
                <a:solidFill>
                  <a:srgbClr val="124262"/>
                </a:solidFill>
                <a:latin typeface="Georgia"/>
                <a:cs typeface="Georgia"/>
              </a:rPr>
              <a:t>подраздел</a:t>
            </a:r>
            <a:r>
              <a:rPr sz="2400" b="1" spc="-80" dirty="0">
                <a:solidFill>
                  <a:srgbClr val="124262"/>
                </a:solidFill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124262"/>
                </a:solidFill>
                <a:latin typeface="Georgia"/>
                <a:cs typeface="Georgia"/>
              </a:rPr>
              <a:t>3.1</a:t>
            </a:r>
            <a:r>
              <a:rPr sz="2400" b="1" spc="-90" dirty="0">
                <a:solidFill>
                  <a:srgbClr val="124262"/>
                </a:solidFill>
                <a:latin typeface="Georgia"/>
                <a:cs typeface="Georgia"/>
              </a:rPr>
              <a:t> </a:t>
            </a:r>
            <a:r>
              <a:rPr sz="2400" b="1" spc="-10" dirty="0">
                <a:solidFill>
                  <a:srgbClr val="124262"/>
                </a:solidFill>
                <a:latin typeface="Georgia"/>
                <a:cs typeface="Georgia"/>
              </a:rPr>
              <a:t>«Недвижимое</a:t>
            </a:r>
            <a:r>
              <a:rPr sz="2400" b="1" spc="-45" dirty="0">
                <a:solidFill>
                  <a:srgbClr val="124262"/>
                </a:solidFill>
                <a:latin typeface="Georgia"/>
                <a:cs typeface="Georgia"/>
              </a:rPr>
              <a:t> </a:t>
            </a:r>
            <a:r>
              <a:rPr sz="2400" b="1" spc="-10" dirty="0" err="1">
                <a:solidFill>
                  <a:srgbClr val="124262"/>
                </a:solidFill>
                <a:latin typeface="Georgia"/>
                <a:cs typeface="Georgia"/>
              </a:rPr>
              <a:t>имущество</a:t>
            </a:r>
            <a:r>
              <a:rPr sz="2400" b="1" spc="-10" dirty="0">
                <a:solidFill>
                  <a:srgbClr val="124262"/>
                </a:solidFill>
                <a:latin typeface="Georgia"/>
                <a:cs typeface="Georgia"/>
              </a:rPr>
              <a:t>»</a:t>
            </a:r>
            <a:endParaRPr lang="ru-RU" sz="2400" b="1" spc="-10" dirty="0">
              <a:solidFill>
                <a:srgbClr val="124262"/>
              </a:solidFill>
              <a:latin typeface="Georgia"/>
              <a:cs typeface="Georgia"/>
            </a:endParaRPr>
          </a:p>
          <a:p>
            <a:pPr marL="1087755">
              <a:lnSpc>
                <a:spcPct val="100000"/>
              </a:lnSpc>
              <a:spcBef>
                <a:spcPts val="775"/>
              </a:spcBef>
            </a:pPr>
            <a:endParaRPr sz="2400" dirty="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24600" y="2223516"/>
            <a:ext cx="5715000" cy="4616648"/>
          </a:xfrm>
          <a:prstGeom prst="rect">
            <a:avLst/>
          </a:prstGeom>
          <a:ln w="12192">
            <a:solidFill>
              <a:srgbClr val="006FC0"/>
            </a:solidFill>
          </a:ln>
        </p:spPr>
        <p:txBody>
          <a:bodyPr vert="horz" wrap="square" lIns="0" tIns="215900" rIns="0" bIns="0" rtlCol="0">
            <a:spAutoFit/>
          </a:bodyPr>
          <a:lstStyle/>
          <a:p>
            <a:pPr marL="377825" marR="653415" lvl="0" indent="-285750" defTabSz="914400" eaLnBrk="1" fontAlgn="auto" latinLnBrk="0" hangingPunct="1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Для</a:t>
            </a:r>
            <a:r>
              <a:rPr kumimoji="0" lang="ru-RU" sz="1500" b="1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каждого</a:t>
            </a:r>
            <a:r>
              <a:rPr kumimoji="0" lang="ru-RU" sz="1500" b="1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объекта</a:t>
            </a:r>
            <a:r>
              <a:rPr kumimoji="0" lang="ru-RU" sz="1500" b="1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недвижимого</a:t>
            </a:r>
            <a:r>
              <a:rPr kumimoji="0" lang="ru-RU" sz="1500" b="1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имущества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указываются</a:t>
            </a:r>
            <a:r>
              <a:rPr kumimoji="0" lang="ru-RU" sz="1500" b="1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реквизиты</a:t>
            </a:r>
            <a:r>
              <a:rPr kumimoji="0" lang="ru-RU" sz="1500" b="1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(серия,</a:t>
            </a:r>
            <a:r>
              <a:rPr kumimoji="0" lang="ru-RU" sz="1500" b="1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номер</a:t>
            </a:r>
            <a:r>
              <a:rPr kumimoji="0" lang="ru-RU" sz="1500" b="1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</a:t>
            </a:r>
            <a:r>
              <a:rPr kumimoji="0" lang="ru-RU" sz="1500" b="1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дата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выдачи)</a:t>
            </a:r>
            <a:r>
              <a:rPr kumimoji="0" lang="ru-RU" sz="1500" b="1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sng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свидетельства</a:t>
            </a:r>
            <a:r>
              <a:rPr kumimoji="0" lang="ru-RU" sz="1500" b="1" i="0" u="none" strike="noStrike" kern="0" cap="none" spc="-6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</a:t>
            </a:r>
            <a:r>
              <a:rPr kumimoji="0" lang="ru-RU" sz="1500" b="1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государственной</a:t>
            </a: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9207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    регистрации</a:t>
            </a:r>
            <a:r>
              <a:rPr kumimoji="0" lang="ru-RU" sz="1500" b="1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права</a:t>
            </a:r>
            <a:r>
              <a:rPr kumimoji="0" lang="ru-RU" sz="1500" b="1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</a:t>
            </a:r>
            <a:r>
              <a:rPr kumimoji="0" lang="ru-RU" sz="1500" b="1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недвижимое</a:t>
            </a:r>
            <a:r>
              <a:rPr kumimoji="0" lang="ru-RU" sz="1500" b="1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имущество</a:t>
            </a:r>
            <a:r>
              <a:rPr kumimoji="0" lang="ru-RU" sz="1500" b="1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или</a:t>
            </a: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92075" marR="116839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    номер</a:t>
            </a:r>
            <a:r>
              <a:rPr kumimoji="0" lang="ru-RU" sz="1500" b="1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</a:t>
            </a:r>
            <a:r>
              <a:rPr kumimoji="0" lang="ru-RU" sz="1500" b="1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дата</a:t>
            </a:r>
            <a:r>
              <a:rPr kumimoji="0" lang="ru-RU" sz="1500" b="1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государственной</a:t>
            </a:r>
            <a:r>
              <a:rPr kumimoji="0" lang="ru-RU" sz="1500" b="1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регистрации</a:t>
            </a:r>
            <a:r>
              <a:rPr kumimoji="0" lang="ru-RU" sz="1500" b="1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права</a:t>
            </a:r>
            <a:r>
              <a:rPr kumimoji="0" lang="ru-RU" sz="1500" b="1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из   </a:t>
            </a:r>
          </a:p>
          <a:p>
            <a:pPr marL="92075" marR="116839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   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выписки</a:t>
            </a:r>
            <a:r>
              <a:rPr kumimoji="0" lang="ru-RU" sz="1500" b="1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Единого</a:t>
            </a:r>
            <a:r>
              <a:rPr kumimoji="0" lang="ru-RU" sz="1500" b="1" i="0" u="none" strike="noStrike" kern="0" cap="none" spc="-6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государственного</a:t>
            </a:r>
            <a:r>
              <a:rPr kumimoji="0" lang="ru-RU" sz="1500" b="1" i="0" u="none" strike="noStrike" kern="0" cap="none" spc="-7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реестра  </a:t>
            </a:r>
          </a:p>
          <a:p>
            <a:pPr marL="92075" marR="116839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   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недвижимости</a:t>
            </a:r>
            <a:r>
              <a:rPr kumimoji="0" lang="ru-RU" sz="1500" b="1" i="0" u="none" strike="noStrike" kern="0" cap="none" spc="-8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sng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(ЕГРН)</a:t>
            </a:r>
            <a:endParaRPr kumimoji="0" lang="ru-RU" sz="1500" b="1" i="0" u="sng" strike="noStrike" kern="0" cap="none" spc="-75" normalizeH="0" baseline="0" noProof="0" dirty="0">
              <a:ln>
                <a:noFill/>
              </a:ln>
              <a:solidFill>
                <a:srgbClr val="006FC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377825" marR="116839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Указанные</a:t>
            </a:r>
            <a:r>
              <a:rPr kumimoji="0" lang="ru-RU" sz="1500" b="1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сведения</a:t>
            </a:r>
            <a:r>
              <a:rPr kumimoji="0" lang="ru-RU" sz="1500" b="1" i="0" u="none" strike="noStrike" kern="0" cap="none" spc="-6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</a:t>
            </a: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92075" marR="22352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00" b="1" dirty="0">
                <a:solidFill>
                  <a:srgbClr val="006FC0"/>
                </a:solidFill>
                <a:latin typeface="Trebuchet MS"/>
                <a:cs typeface="Trebuchet MS"/>
              </a:rPr>
              <a:t>    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объекту</a:t>
            </a:r>
            <a:r>
              <a:rPr kumimoji="0" lang="ru-RU" sz="1500" b="1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недвижимости</a:t>
            </a:r>
            <a:r>
              <a:rPr kumimoji="0" lang="ru-RU" sz="1500" b="1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могут</a:t>
            </a:r>
            <a:r>
              <a:rPr kumimoji="0" lang="ru-RU" sz="1500" b="1" i="0" u="none" strike="noStrike" kern="0" cap="none" spc="-7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быть</a:t>
            </a:r>
            <a:r>
              <a:rPr kumimoji="0" lang="ru-RU" sz="1500" b="1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получены</a:t>
            </a:r>
            <a:r>
              <a:rPr kumimoji="0" lang="ru-RU" sz="1500" b="1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через  </a:t>
            </a:r>
          </a:p>
          <a:p>
            <a:pPr marL="92075" marR="22352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00" b="1" spc="-10" dirty="0">
                <a:solidFill>
                  <a:srgbClr val="006FC0"/>
                </a:solidFill>
                <a:latin typeface="Trebuchet MS"/>
                <a:cs typeface="Trebuchet MS"/>
              </a:rPr>
              <a:t>     </a:t>
            </a:r>
            <a:r>
              <a:rPr kumimoji="0" lang="ru-RU" sz="15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интернет-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сайт </a:t>
            </a:r>
            <a:r>
              <a:rPr kumimoji="0" lang="ru-RU" sz="1500" b="1" i="0" u="none" strike="noStrike" kern="0" cap="none" spc="-10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Росреестра</a:t>
            </a:r>
            <a:r>
              <a:rPr kumimoji="0" lang="ru-RU" sz="15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sz="1500" b="1" u="sng" spc="-10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Trebuchet MS"/>
                <a:cs typeface="Trebuchet MS"/>
                <a:hlinkClick r:id="rId5"/>
              </a:rPr>
              <a:t>https://lk.rosreestr.ru/eservices/real-estate-objects-</a:t>
            </a:r>
            <a:r>
              <a:rPr sz="1500" b="1" spc="-10" dirty="0">
                <a:solidFill>
                  <a:srgbClr val="6B9F24"/>
                </a:solidFill>
                <a:latin typeface="Trebuchet MS"/>
                <a:cs typeface="Trebuchet MS"/>
                <a:hlinkClick r:id="rId5"/>
              </a:rPr>
              <a:t> </a:t>
            </a:r>
            <a:r>
              <a:rPr sz="1500" b="1" u="sng" spc="-10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Trebuchet MS"/>
                <a:cs typeface="Trebuchet MS"/>
                <a:hlinkClick r:id="rId5"/>
              </a:rPr>
              <a:t>online</a:t>
            </a:r>
            <a:endParaRPr sz="15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500" dirty="0">
              <a:latin typeface="Trebuchet MS"/>
              <a:cs typeface="Trebuchet MS"/>
            </a:endParaRPr>
          </a:p>
          <a:p>
            <a:pPr marL="377825" marR="605155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Также</a:t>
            </a:r>
            <a:r>
              <a:rPr kumimoji="0" lang="ru-RU" sz="1500" b="1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указываются</a:t>
            </a:r>
            <a:r>
              <a:rPr kumimoji="0" lang="ru-RU" sz="1500" b="1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наименование</a:t>
            </a:r>
            <a:r>
              <a:rPr kumimoji="0" lang="ru-RU" sz="1500" b="1" i="0" u="none" strike="noStrike" kern="0" cap="none" spc="-6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</a:t>
            </a:r>
            <a:r>
              <a:rPr kumimoji="0" lang="ru-RU" sz="1500" b="1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реквизиты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документа,</a:t>
            </a:r>
            <a:r>
              <a:rPr kumimoji="0" lang="ru-RU" sz="1500" b="1" i="0" u="none" strike="noStrike" kern="0" cap="none" spc="-6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являющегося</a:t>
            </a:r>
            <a:r>
              <a:rPr kumimoji="0" lang="ru-RU" sz="1500" b="1" i="0" u="none" strike="noStrike" kern="0" cap="none" spc="-8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основанием</a:t>
            </a:r>
            <a:r>
              <a:rPr kumimoji="0" lang="ru-RU" sz="1500" b="1" i="0" u="none" strike="noStrike" kern="0" cap="none" spc="-6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для</a:t>
            </a: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92075" marR="16256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    приобретения</a:t>
            </a:r>
            <a:r>
              <a:rPr kumimoji="0" lang="ru-RU" sz="1500" b="1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права</a:t>
            </a:r>
            <a:r>
              <a:rPr kumimoji="0" lang="ru-RU" sz="1500" b="1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собственности</a:t>
            </a:r>
            <a:r>
              <a:rPr kumimoji="0" lang="ru-RU" sz="1500" b="1" i="0" u="none" strike="noStrike" kern="0" cap="none" spc="-7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</a:t>
            </a:r>
            <a:r>
              <a:rPr kumimoji="0" lang="ru-RU" sz="1500" b="1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недвижимое    </a:t>
            </a:r>
          </a:p>
          <a:p>
            <a:pPr marL="92075" marR="16256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   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имущество</a:t>
            </a:r>
            <a:r>
              <a:rPr kumimoji="0" lang="ru-RU" sz="1500" b="1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</a:t>
            </a:r>
            <a:r>
              <a:rPr kumimoji="0" lang="ru-RU" sz="1500" b="1" i="0" u="sng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договор</a:t>
            </a:r>
            <a:r>
              <a:rPr kumimoji="0" lang="ru-RU" sz="1500" b="1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купли-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продажи, договор</a:t>
            </a:r>
            <a:r>
              <a:rPr kumimoji="0" lang="ru-RU" sz="1500" b="1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мены,  </a:t>
            </a:r>
          </a:p>
          <a:p>
            <a:pPr marL="92075" marR="16256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   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договор</a:t>
            </a:r>
            <a:r>
              <a:rPr kumimoji="0" lang="ru-RU" sz="1500" b="1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дарения,</a:t>
            </a:r>
            <a:r>
              <a:rPr kumimoji="0" lang="ru-RU" sz="1500" b="1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свидетельство</a:t>
            </a:r>
            <a:r>
              <a:rPr kumimoji="0" lang="ru-RU" sz="1500" b="1" i="0" u="none" strike="noStrike" kern="0" cap="none" spc="-7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</a:t>
            </a:r>
            <a:r>
              <a:rPr kumimoji="0" lang="ru-RU" sz="1500" b="1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праве</a:t>
            </a:r>
            <a:r>
              <a:rPr kumimoji="0" lang="ru-RU" sz="1500" b="1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</a:t>
            </a: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9207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    наследство,</a:t>
            </a:r>
            <a:r>
              <a:rPr kumimoji="0" lang="ru-RU" sz="1500" b="1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решение</a:t>
            </a:r>
            <a:r>
              <a:rPr kumimoji="0" lang="ru-RU" sz="1500" b="1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суда</a:t>
            </a:r>
            <a:r>
              <a:rPr kumimoji="0" lang="ru-RU" sz="1500" b="1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</a:t>
            </a:r>
            <a:r>
              <a:rPr kumimoji="0" lang="ru-RU" sz="1500" b="1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5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др.)</a:t>
            </a:r>
          </a:p>
          <a:p>
            <a:pPr marL="92075">
              <a:lnSpc>
                <a:spcPct val="100000"/>
              </a:lnSpc>
            </a:pPr>
            <a:endParaRPr sz="15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200" y="6477000"/>
            <a:ext cx="6172200" cy="30008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83820" rIns="0" bIns="0" rtlCol="0">
            <a:spAutoFit/>
          </a:bodyPr>
          <a:lstStyle/>
          <a:p>
            <a:pPr marL="273685" marR="266065" lvl="0" indent="0" algn="ctr" defTabSz="914400" eaLnBrk="1" fontAlgn="auto" latinLnBrk="0" hangingPunct="1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-1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Указывается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каждый</a:t>
            </a:r>
            <a:r>
              <a:rPr kumimoji="0" lang="ru-RU" sz="1400" b="1" i="0" u="none" strike="noStrike" kern="0" cap="none" spc="-4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1" i="0" u="none" strike="noStrike" kern="0" cap="none" spc="-1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объект отдельно</a:t>
            </a:r>
            <a:endParaRPr lang="ru-RU" sz="1400" b="1" spc="-10" dirty="0">
              <a:solidFill>
                <a:srgbClr val="276E8A"/>
              </a:solidFill>
              <a:latin typeface="Trebuchet MS"/>
              <a:cs typeface="Trebuchet M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56" y="2837962"/>
            <a:ext cx="4466844" cy="3562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9" name="Прямая со стрелкой 28"/>
          <p:cNvCxnSpPr/>
          <p:nvPr/>
        </p:nvCxnSpPr>
        <p:spPr>
          <a:xfrm flipH="1" flipV="1">
            <a:off x="5219066" y="5105400"/>
            <a:ext cx="2705734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5019676" y="3962400"/>
            <a:ext cx="1552257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4952620" y="3962400"/>
            <a:ext cx="1619313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556" y="891539"/>
            <a:ext cx="9729978" cy="78714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0" y="600532"/>
            <a:ext cx="10438130" cy="14959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384175" rIns="0" bIns="0" rtlCol="0">
            <a:spAutoFit/>
          </a:bodyPr>
          <a:lstStyle/>
          <a:p>
            <a:pPr marL="478155" algn="ctr">
              <a:lnSpc>
                <a:spcPct val="100000"/>
              </a:lnSpc>
              <a:spcBef>
                <a:spcPts val="3025"/>
              </a:spcBef>
            </a:pPr>
            <a:r>
              <a:rPr sz="2400" dirty="0">
                <a:solidFill>
                  <a:srgbClr val="124262"/>
                </a:solidFill>
              </a:rPr>
              <a:t>ПОДРАЗДЕЛ</a:t>
            </a:r>
            <a:r>
              <a:rPr sz="2400" spc="-140" dirty="0">
                <a:solidFill>
                  <a:srgbClr val="124262"/>
                </a:solidFill>
              </a:rPr>
              <a:t> </a:t>
            </a:r>
            <a:r>
              <a:rPr sz="2400" dirty="0">
                <a:solidFill>
                  <a:srgbClr val="124262"/>
                </a:solidFill>
              </a:rPr>
              <a:t>3.2</a:t>
            </a:r>
            <a:r>
              <a:rPr sz="2400" spc="-160" dirty="0">
                <a:solidFill>
                  <a:srgbClr val="124262"/>
                </a:solidFill>
              </a:rPr>
              <a:t> </a:t>
            </a:r>
            <a:r>
              <a:rPr sz="2400" spc="-10" dirty="0">
                <a:solidFill>
                  <a:srgbClr val="124262"/>
                </a:solidFill>
              </a:rPr>
              <a:t>«ТРАНСПОРТНЫЕ</a:t>
            </a:r>
            <a:r>
              <a:rPr sz="2400" spc="-105" dirty="0">
                <a:solidFill>
                  <a:srgbClr val="124262"/>
                </a:solidFill>
              </a:rPr>
              <a:t> </a:t>
            </a:r>
            <a:r>
              <a:rPr sz="2400" spc="-10" dirty="0">
                <a:solidFill>
                  <a:srgbClr val="124262"/>
                </a:solidFill>
              </a:rPr>
              <a:t>СРЕДСТВА»</a:t>
            </a:r>
            <a:br>
              <a:rPr lang="ru-RU" sz="2400" spc="-10" dirty="0">
                <a:solidFill>
                  <a:srgbClr val="124262"/>
                </a:solidFill>
              </a:rPr>
            </a:br>
            <a:br>
              <a:rPr lang="ru-RU" sz="2400" spc="-10" dirty="0">
                <a:solidFill>
                  <a:srgbClr val="124262"/>
                </a:solidFill>
              </a:rPr>
            </a:br>
            <a:endParaRPr sz="24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54527"/>
            <a:ext cx="6248400" cy="3903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-21844" y="2180167"/>
            <a:ext cx="9979534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Указываются сведения о транспортных средствах, находящихся в собственности, независимо от того, когда они были приобретены, в каком регионе Российской Федерации или в каком государстве зарегистрированы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553200" y="3276600"/>
            <a:ext cx="5334000" cy="3352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Транспортные средства, переданные в пользование по доверенности, находящиеся в угоне, в залоге у банка, полностью негодные к эксплуатации, не снятые с регистрационного учета и т.д., собственником которых является декларант, его супруга (супруг), несовершеннолетний ребенок, также подлежат указанию в сведениях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0"/>
            <a:ext cx="22860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91411" y="1114044"/>
            <a:ext cx="7446009" cy="761365"/>
            <a:chOff x="1391411" y="1114044"/>
            <a:chExt cx="7446009" cy="7613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1411" y="1114044"/>
              <a:ext cx="5816345" cy="7597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55891" y="1115568"/>
              <a:ext cx="2081022" cy="75971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600532"/>
            <a:ext cx="10438130" cy="14812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613460" rIns="0" bIns="0" rtlCol="0">
            <a:spAutoFit/>
          </a:bodyPr>
          <a:lstStyle/>
          <a:p>
            <a:pPr marL="160528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124262"/>
                </a:solidFill>
              </a:rPr>
              <a:t>Заполнение</a:t>
            </a:r>
            <a:r>
              <a:rPr sz="2800" spc="-35" dirty="0">
                <a:solidFill>
                  <a:srgbClr val="124262"/>
                </a:solidFill>
              </a:rPr>
              <a:t> </a:t>
            </a:r>
            <a:r>
              <a:rPr sz="2800" dirty="0">
                <a:solidFill>
                  <a:srgbClr val="124262"/>
                </a:solidFill>
              </a:rPr>
              <a:t>ПОДРАЗДЕЛОВ</a:t>
            </a:r>
            <a:r>
              <a:rPr sz="2800" spc="-25" dirty="0">
                <a:solidFill>
                  <a:srgbClr val="124262"/>
                </a:solidFill>
              </a:rPr>
              <a:t> </a:t>
            </a:r>
            <a:r>
              <a:rPr sz="2800" dirty="0">
                <a:solidFill>
                  <a:srgbClr val="124262"/>
                </a:solidFill>
                <a:latin typeface="Times New Roman"/>
                <a:cs typeface="Times New Roman"/>
              </a:rPr>
              <a:t>3.3,</a:t>
            </a:r>
            <a:r>
              <a:rPr sz="2800" spc="-35" dirty="0">
                <a:solidFill>
                  <a:srgbClr val="124262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124262"/>
                </a:solidFill>
                <a:latin typeface="Times New Roman"/>
                <a:cs typeface="Times New Roman"/>
              </a:rPr>
              <a:t>3.4,</a:t>
            </a:r>
            <a:r>
              <a:rPr sz="2800" spc="-50" dirty="0">
                <a:solidFill>
                  <a:srgbClr val="124262"/>
                </a:solidFill>
                <a:latin typeface="Times New Roman"/>
                <a:cs typeface="Times New Roman"/>
              </a:rPr>
              <a:t> </a:t>
            </a:r>
            <a:r>
              <a:rPr sz="2800" spc="-25" dirty="0">
                <a:solidFill>
                  <a:srgbClr val="124262"/>
                </a:solidFill>
                <a:latin typeface="Times New Roman"/>
                <a:cs typeface="Times New Roman"/>
              </a:rPr>
              <a:t>3.5</a:t>
            </a:r>
            <a:br>
              <a:rPr lang="ru-RU" sz="2800" spc="-25" dirty="0">
                <a:solidFill>
                  <a:srgbClr val="124262"/>
                </a:solidFill>
                <a:latin typeface="Times New Roman"/>
                <a:cs typeface="Times New Roman"/>
              </a:rPr>
            </a:br>
            <a:endParaRPr sz="2800" dirty="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70331" y="2891027"/>
            <a:ext cx="11402695" cy="3031490"/>
            <a:chOff x="370331" y="2891027"/>
            <a:chExt cx="11402695" cy="303149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903" y="2895599"/>
              <a:ext cx="11393424" cy="302209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74903" y="2895599"/>
              <a:ext cx="11393805" cy="3022600"/>
            </a:xfrm>
            <a:custGeom>
              <a:avLst/>
              <a:gdLst/>
              <a:ahLst/>
              <a:cxnLst/>
              <a:rect l="l" t="t" r="r" b="b"/>
              <a:pathLst>
                <a:path w="11393805" h="3022600">
                  <a:moveTo>
                    <a:pt x="0" y="503682"/>
                  </a:moveTo>
                  <a:lnTo>
                    <a:pt x="2305" y="455181"/>
                  </a:lnTo>
                  <a:lnTo>
                    <a:pt x="9082" y="407983"/>
                  </a:lnTo>
                  <a:lnTo>
                    <a:pt x="20118" y="362299"/>
                  </a:lnTo>
                  <a:lnTo>
                    <a:pt x="35203" y="318340"/>
                  </a:lnTo>
                  <a:lnTo>
                    <a:pt x="54126" y="276318"/>
                  </a:lnTo>
                  <a:lnTo>
                    <a:pt x="76675" y="236444"/>
                  </a:lnTo>
                  <a:lnTo>
                    <a:pt x="102640" y="198929"/>
                  </a:lnTo>
                  <a:lnTo>
                    <a:pt x="131809" y="163984"/>
                  </a:lnTo>
                  <a:lnTo>
                    <a:pt x="163971" y="131821"/>
                  </a:lnTo>
                  <a:lnTo>
                    <a:pt x="198915" y="102651"/>
                  </a:lnTo>
                  <a:lnTo>
                    <a:pt x="236431" y="76684"/>
                  </a:lnTo>
                  <a:lnTo>
                    <a:pt x="276306" y="54133"/>
                  </a:lnTo>
                  <a:lnTo>
                    <a:pt x="318330" y="35208"/>
                  </a:lnTo>
                  <a:lnTo>
                    <a:pt x="362292" y="20121"/>
                  </a:lnTo>
                  <a:lnTo>
                    <a:pt x="407981" y="9083"/>
                  </a:lnTo>
                  <a:lnTo>
                    <a:pt x="455185" y="2306"/>
                  </a:lnTo>
                  <a:lnTo>
                    <a:pt x="503694" y="0"/>
                  </a:lnTo>
                  <a:lnTo>
                    <a:pt x="10889742" y="0"/>
                  </a:lnTo>
                  <a:lnTo>
                    <a:pt x="10938242" y="2306"/>
                  </a:lnTo>
                  <a:lnTo>
                    <a:pt x="10985440" y="9083"/>
                  </a:lnTo>
                  <a:lnTo>
                    <a:pt x="11031124" y="20121"/>
                  </a:lnTo>
                  <a:lnTo>
                    <a:pt x="11075083" y="35208"/>
                  </a:lnTo>
                  <a:lnTo>
                    <a:pt x="11117105" y="54133"/>
                  </a:lnTo>
                  <a:lnTo>
                    <a:pt x="11156979" y="76684"/>
                  </a:lnTo>
                  <a:lnTo>
                    <a:pt x="11194494" y="102651"/>
                  </a:lnTo>
                  <a:lnTo>
                    <a:pt x="11229439" y="131821"/>
                  </a:lnTo>
                  <a:lnTo>
                    <a:pt x="11261602" y="163984"/>
                  </a:lnTo>
                  <a:lnTo>
                    <a:pt x="11290772" y="198929"/>
                  </a:lnTo>
                  <a:lnTo>
                    <a:pt x="11316739" y="236444"/>
                  </a:lnTo>
                  <a:lnTo>
                    <a:pt x="11339290" y="276318"/>
                  </a:lnTo>
                  <a:lnTo>
                    <a:pt x="11358215" y="318340"/>
                  </a:lnTo>
                  <a:lnTo>
                    <a:pt x="11373302" y="362299"/>
                  </a:lnTo>
                  <a:lnTo>
                    <a:pt x="11384340" y="407983"/>
                  </a:lnTo>
                  <a:lnTo>
                    <a:pt x="11391117" y="455181"/>
                  </a:lnTo>
                  <a:lnTo>
                    <a:pt x="11393424" y="503682"/>
                  </a:lnTo>
                  <a:lnTo>
                    <a:pt x="11393424" y="2518410"/>
                  </a:lnTo>
                  <a:lnTo>
                    <a:pt x="11391117" y="2566916"/>
                  </a:lnTo>
                  <a:lnTo>
                    <a:pt x="11384340" y="2614119"/>
                  </a:lnTo>
                  <a:lnTo>
                    <a:pt x="11373302" y="2659806"/>
                  </a:lnTo>
                  <a:lnTo>
                    <a:pt x="11358215" y="2703766"/>
                  </a:lnTo>
                  <a:lnTo>
                    <a:pt x="11339290" y="2745789"/>
                  </a:lnTo>
                  <a:lnTo>
                    <a:pt x="11316739" y="2785664"/>
                  </a:lnTo>
                  <a:lnTo>
                    <a:pt x="11290772" y="2823178"/>
                  </a:lnTo>
                  <a:lnTo>
                    <a:pt x="11261602" y="2858122"/>
                  </a:lnTo>
                  <a:lnTo>
                    <a:pt x="11229439" y="2890283"/>
                  </a:lnTo>
                  <a:lnTo>
                    <a:pt x="11194494" y="2919452"/>
                  </a:lnTo>
                  <a:lnTo>
                    <a:pt x="11156979" y="2945416"/>
                  </a:lnTo>
                  <a:lnTo>
                    <a:pt x="11117105" y="2967965"/>
                  </a:lnTo>
                  <a:lnTo>
                    <a:pt x="11075083" y="2986888"/>
                  </a:lnTo>
                  <a:lnTo>
                    <a:pt x="11031124" y="3001973"/>
                  </a:lnTo>
                  <a:lnTo>
                    <a:pt x="10985440" y="3013009"/>
                  </a:lnTo>
                  <a:lnTo>
                    <a:pt x="10938242" y="3019786"/>
                  </a:lnTo>
                  <a:lnTo>
                    <a:pt x="10889742" y="3022091"/>
                  </a:lnTo>
                  <a:lnTo>
                    <a:pt x="503694" y="3022091"/>
                  </a:lnTo>
                  <a:lnTo>
                    <a:pt x="455185" y="3019786"/>
                  </a:lnTo>
                  <a:lnTo>
                    <a:pt x="407981" y="3013009"/>
                  </a:lnTo>
                  <a:lnTo>
                    <a:pt x="362292" y="3001973"/>
                  </a:lnTo>
                  <a:lnTo>
                    <a:pt x="318330" y="2986888"/>
                  </a:lnTo>
                  <a:lnTo>
                    <a:pt x="276306" y="2967965"/>
                  </a:lnTo>
                  <a:lnTo>
                    <a:pt x="236431" y="2945416"/>
                  </a:lnTo>
                  <a:lnTo>
                    <a:pt x="198915" y="2919452"/>
                  </a:lnTo>
                  <a:lnTo>
                    <a:pt x="163971" y="2890283"/>
                  </a:lnTo>
                  <a:lnTo>
                    <a:pt x="131809" y="2858122"/>
                  </a:lnTo>
                  <a:lnTo>
                    <a:pt x="102640" y="2823178"/>
                  </a:lnTo>
                  <a:lnTo>
                    <a:pt x="76675" y="2785664"/>
                  </a:lnTo>
                  <a:lnTo>
                    <a:pt x="54126" y="2745789"/>
                  </a:lnTo>
                  <a:lnTo>
                    <a:pt x="35203" y="2703766"/>
                  </a:lnTo>
                  <a:lnTo>
                    <a:pt x="20118" y="2659806"/>
                  </a:lnTo>
                  <a:lnTo>
                    <a:pt x="9082" y="2614119"/>
                  </a:lnTo>
                  <a:lnTo>
                    <a:pt x="2305" y="2566916"/>
                  </a:lnTo>
                  <a:lnTo>
                    <a:pt x="0" y="2518410"/>
                  </a:lnTo>
                  <a:lnTo>
                    <a:pt x="0" y="503682"/>
                  </a:lnTo>
                  <a:close/>
                </a:path>
              </a:pathLst>
            </a:custGeom>
            <a:ln w="9144">
              <a:solidFill>
                <a:srgbClr val="2583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90499" y="3291585"/>
            <a:ext cx="10895965" cy="17004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040" algn="ctr">
              <a:lnSpc>
                <a:spcPct val="100000"/>
              </a:lnSpc>
              <a:spcBef>
                <a:spcPts val="100"/>
              </a:spcBef>
            </a:pPr>
            <a:endParaRPr lang="ru-RU" sz="1800" b="1" dirty="0">
              <a:solidFill>
                <a:srgbClr val="006FC0"/>
              </a:solidFill>
              <a:latin typeface="Arial"/>
              <a:cs typeface="Arial"/>
            </a:endParaRPr>
          </a:p>
          <a:p>
            <a:pPr marL="6604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dirty="0">
                <a:solidFill>
                  <a:srgbClr val="006FC0"/>
                </a:solidFill>
                <a:latin typeface="Arial"/>
                <a:cs typeface="Arial"/>
              </a:rPr>
              <a:t>С</a:t>
            </a:r>
            <a:r>
              <a:rPr lang="ru-RU" sz="1800" b="1" spc="-7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spc="-10" dirty="0">
                <a:solidFill>
                  <a:srgbClr val="006FC0"/>
                </a:solidFill>
                <a:latin typeface="Arial"/>
                <a:cs typeface="Arial"/>
              </a:rPr>
              <a:t>порядком</a:t>
            </a:r>
            <a:r>
              <a:rPr lang="ru-RU" sz="1800" b="1" spc="-8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dirty="0">
                <a:solidFill>
                  <a:srgbClr val="006FC0"/>
                </a:solidFill>
                <a:latin typeface="Arial"/>
                <a:cs typeface="Arial"/>
              </a:rPr>
              <a:t>заполнения</a:t>
            </a:r>
            <a:r>
              <a:rPr lang="ru-RU" sz="1800" b="1" spc="-7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dirty="0">
                <a:solidFill>
                  <a:srgbClr val="006FC0"/>
                </a:solidFill>
                <a:latin typeface="Arial"/>
                <a:cs typeface="Arial"/>
              </a:rPr>
              <a:t>данных</a:t>
            </a:r>
            <a:r>
              <a:rPr lang="ru-RU" sz="1800" b="1" spc="-8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dirty="0">
                <a:solidFill>
                  <a:srgbClr val="006FC0"/>
                </a:solidFill>
                <a:latin typeface="Arial"/>
                <a:cs typeface="Arial"/>
              </a:rPr>
              <a:t>подразделов</a:t>
            </a:r>
            <a:r>
              <a:rPr lang="ru-RU" sz="1800" b="1" spc="-7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dirty="0">
                <a:solidFill>
                  <a:srgbClr val="006FC0"/>
                </a:solidFill>
                <a:latin typeface="Arial"/>
                <a:cs typeface="Arial"/>
              </a:rPr>
              <a:t>можно</a:t>
            </a:r>
            <a:r>
              <a:rPr lang="ru-RU" sz="1800" b="1" spc="-6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spc="-10" dirty="0">
                <a:solidFill>
                  <a:srgbClr val="006FC0"/>
                </a:solidFill>
                <a:latin typeface="Arial"/>
                <a:cs typeface="Arial"/>
              </a:rPr>
              <a:t>ознакомиться</a:t>
            </a:r>
            <a:r>
              <a:rPr lang="ru-RU" sz="1800" b="1" spc="-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spc="-50" dirty="0">
                <a:solidFill>
                  <a:srgbClr val="006FC0"/>
                </a:solidFill>
                <a:latin typeface="Arial"/>
                <a:cs typeface="Arial"/>
              </a:rPr>
              <a:t>в</a:t>
            </a:r>
            <a:endParaRPr lang="ru-RU" sz="1800" dirty="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</a:pPr>
            <a:r>
              <a:rPr lang="ru-RU" sz="1800" b="1" spc="-10" dirty="0">
                <a:solidFill>
                  <a:srgbClr val="006FC0"/>
                </a:solidFill>
                <a:latin typeface="Arial"/>
                <a:cs typeface="Arial"/>
              </a:rPr>
              <a:t>МЕТОДИЧЕСКИХ</a:t>
            </a:r>
            <a:r>
              <a:rPr lang="ru-RU" sz="1800" b="1" spc="-7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spc="-10" dirty="0">
                <a:solidFill>
                  <a:srgbClr val="006FC0"/>
                </a:solidFill>
                <a:latin typeface="Arial"/>
                <a:cs typeface="Arial"/>
              </a:rPr>
              <a:t>РЕКОМЕНДАЦИЯХ</a:t>
            </a:r>
            <a:r>
              <a:rPr lang="ru-RU" sz="180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dirty="0">
                <a:solidFill>
                  <a:srgbClr val="006FC0"/>
                </a:solidFill>
                <a:latin typeface="Arial"/>
                <a:cs typeface="Arial"/>
              </a:rPr>
              <a:t>ПО</a:t>
            </a:r>
            <a:r>
              <a:rPr lang="ru-RU" sz="1800" b="1" spc="-5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spc="-10" dirty="0">
                <a:solidFill>
                  <a:srgbClr val="006FC0"/>
                </a:solidFill>
                <a:latin typeface="Arial"/>
                <a:cs typeface="Arial"/>
              </a:rPr>
              <a:t>ВОПРОСАМ</a:t>
            </a:r>
            <a:r>
              <a:rPr lang="ru-RU" sz="1800" b="1" spc="-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spc="-25" dirty="0">
                <a:solidFill>
                  <a:srgbClr val="006FC0"/>
                </a:solidFill>
                <a:latin typeface="Arial"/>
                <a:cs typeface="Arial"/>
              </a:rPr>
              <a:t>ПРЕДСТАВЛЕНИЯ</a:t>
            </a:r>
            <a:r>
              <a:rPr lang="ru-RU" sz="1800" b="1" spc="-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dirty="0">
                <a:solidFill>
                  <a:srgbClr val="006FC0"/>
                </a:solidFill>
                <a:latin typeface="Arial"/>
                <a:cs typeface="Arial"/>
              </a:rPr>
              <a:t>СВЕДЕНИЙ</a:t>
            </a:r>
            <a:r>
              <a:rPr lang="ru-RU" sz="1800" b="1" spc="-5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dirty="0">
                <a:solidFill>
                  <a:srgbClr val="006FC0"/>
                </a:solidFill>
                <a:latin typeface="Arial"/>
                <a:cs typeface="Arial"/>
              </a:rPr>
              <a:t>О</a:t>
            </a:r>
            <a:r>
              <a:rPr lang="ru-RU" sz="1800" b="1" spc="-9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spc="-10" dirty="0">
                <a:solidFill>
                  <a:srgbClr val="006FC0"/>
                </a:solidFill>
                <a:latin typeface="Arial"/>
                <a:cs typeface="Arial"/>
              </a:rPr>
              <a:t>ДОХОДАХ, </a:t>
            </a:r>
            <a:r>
              <a:rPr lang="ru-RU" sz="1800" b="1" spc="-40" dirty="0">
                <a:solidFill>
                  <a:srgbClr val="006FC0"/>
                </a:solidFill>
                <a:latin typeface="Arial"/>
                <a:cs typeface="Arial"/>
              </a:rPr>
              <a:t>РАСХОДАХ,</a:t>
            </a:r>
            <a:r>
              <a:rPr lang="ru-RU" sz="1800" b="1" dirty="0">
                <a:solidFill>
                  <a:srgbClr val="006FC0"/>
                </a:solidFill>
                <a:latin typeface="Arial"/>
                <a:cs typeface="Arial"/>
              </a:rPr>
              <a:t> ОБ</a:t>
            </a:r>
            <a:r>
              <a:rPr lang="ru-RU" sz="1800" b="1" spc="-5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spc="-10" dirty="0">
                <a:solidFill>
                  <a:srgbClr val="006FC0"/>
                </a:solidFill>
                <a:latin typeface="Arial"/>
                <a:cs typeface="Arial"/>
              </a:rPr>
              <a:t>ИМУЩЕСТВЕ</a:t>
            </a:r>
            <a:r>
              <a:rPr lang="ru-RU" sz="180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dirty="0">
                <a:solidFill>
                  <a:srgbClr val="006FC0"/>
                </a:solidFill>
                <a:latin typeface="Arial"/>
                <a:cs typeface="Arial"/>
              </a:rPr>
              <a:t>И</a:t>
            </a:r>
            <a:r>
              <a:rPr lang="ru-RU" sz="1800" b="1" spc="-5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spc="-35" dirty="0">
                <a:solidFill>
                  <a:srgbClr val="006FC0"/>
                </a:solidFill>
                <a:latin typeface="Arial"/>
                <a:cs typeface="Arial"/>
              </a:rPr>
              <a:t>ОБЯЗАТЕЛЬСТВАХ</a:t>
            </a:r>
            <a:r>
              <a:rPr lang="ru-RU" sz="1800" b="1" spc="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spc="-20" dirty="0">
                <a:solidFill>
                  <a:srgbClr val="006FC0"/>
                </a:solidFill>
                <a:latin typeface="Arial"/>
                <a:cs typeface="Arial"/>
              </a:rPr>
              <a:t>ИМУЩЕСТВЕННОГО</a:t>
            </a:r>
            <a:r>
              <a:rPr lang="ru-RU" sz="1800" b="1" spc="-30" dirty="0">
                <a:solidFill>
                  <a:srgbClr val="006FC0"/>
                </a:solidFill>
                <a:latin typeface="Arial"/>
                <a:cs typeface="Arial"/>
              </a:rPr>
              <a:t> ХАРАКТЕРА, </a:t>
            </a:r>
            <a:r>
              <a:rPr lang="ru-RU" sz="1800" b="1" spc="-10" dirty="0">
                <a:solidFill>
                  <a:srgbClr val="006FC0"/>
                </a:solidFill>
                <a:latin typeface="Arial"/>
                <a:cs typeface="Arial"/>
              </a:rPr>
              <a:t>подготовленных</a:t>
            </a:r>
            <a:r>
              <a:rPr lang="ru-RU" sz="1800" b="1" spc="-10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spc="-10" dirty="0">
                <a:solidFill>
                  <a:srgbClr val="006FC0"/>
                </a:solidFill>
                <a:latin typeface="Arial"/>
                <a:cs typeface="Arial"/>
              </a:rPr>
              <a:t>Минтрудом</a:t>
            </a:r>
            <a:r>
              <a:rPr lang="ru-RU" sz="1800" b="1" spc="-8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800" b="1" spc="-10" dirty="0">
                <a:solidFill>
                  <a:srgbClr val="006FC0"/>
                </a:solidFill>
                <a:latin typeface="Arial"/>
                <a:cs typeface="Arial"/>
              </a:rPr>
              <a:t>России</a:t>
            </a:r>
            <a:endParaRPr lang="ru-RU"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9704" y="886967"/>
            <a:ext cx="9592945" cy="1171575"/>
            <a:chOff x="679704" y="886967"/>
            <a:chExt cx="9592945" cy="1171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9704" y="886967"/>
              <a:ext cx="9592818" cy="7871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6652" y="1271015"/>
              <a:ext cx="8050530" cy="78714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600532"/>
            <a:ext cx="10438130" cy="15958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437388" rIns="0" bIns="0" rtlCol="0">
            <a:spAutoFit/>
          </a:bodyPr>
          <a:lstStyle/>
          <a:p>
            <a:pPr marL="1628139" marR="5080" indent="-727710">
              <a:lnSpc>
                <a:spcPts val="3030"/>
              </a:lnSpc>
              <a:spcBef>
                <a:spcPts val="475"/>
              </a:spcBef>
            </a:pPr>
            <a:r>
              <a:rPr sz="2400" dirty="0">
                <a:solidFill>
                  <a:srgbClr val="243847"/>
                </a:solidFill>
              </a:rPr>
              <a:t>РАЗДЕЛ</a:t>
            </a:r>
            <a:r>
              <a:rPr sz="2400" spc="-8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4.</a:t>
            </a:r>
            <a:r>
              <a:rPr sz="2400" spc="-80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СВЕДЕНИЯ</a:t>
            </a:r>
            <a:r>
              <a:rPr sz="2400" spc="-7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О</a:t>
            </a:r>
            <a:r>
              <a:rPr sz="2400" spc="-7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СЧЕТАХ</a:t>
            </a:r>
            <a:r>
              <a:rPr sz="2400" spc="-9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В</a:t>
            </a:r>
            <a:r>
              <a:rPr sz="2400" spc="-75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БАНКАХ</a:t>
            </a:r>
            <a:r>
              <a:rPr sz="2400" spc="-80" dirty="0">
                <a:solidFill>
                  <a:srgbClr val="243847"/>
                </a:solidFill>
              </a:rPr>
              <a:t> </a:t>
            </a:r>
            <a:r>
              <a:rPr sz="2400" spc="-50" dirty="0">
                <a:solidFill>
                  <a:srgbClr val="243847"/>
                </a:solidFill>
              </a:rPr>
              <a:t>И </a:t>
            </a:r>
            <a:r>
              <a:rPr sz="2400" dirty="0">
                <a:solidFill>
                  <a:srgbClr val="243847"/>
                </a:solidFill>
              </a:rPr>
              <a:t>ИНЫХ</a:t>
            </a:r>
            <a:r>
              <a:rPr sz="2400" spc="-110" dirty="0">
                <a:solidFill>
                  <a:srgbClr val="243847"/>
                </a:solidFill>
              </a:rPr>
              <a:t> </a:t>
            </a:r>
            <a:r>
              <a:rPr lang="ru-RU" sz="2400" spc="-110" dirty="0">
                <a:solidFill>
                  <a:srgbClr val="243847"/>
                </a:solidFill>
              </a:rPr>
              <a:t>         </a:t>
            </a:r>
            <a:br>
              <a:rPr lang="ru-RU" sz="2400" spc="-110" dirty="0">
                <a:solidFill>
                  <a:srgbClr val="243847"/>
                </a:solidFill>
              </a:rPr>
            </a:br>
            <a:r>
              <a:rPr lang="ru-RU" sz="2400" spc="-110" dirty="0">
                <a:solidFill>
                  <a:srgbClr val="243847"/>
                </a:solidFill>
              </a:rPr>
              <a:t>            </a:t>
            </a:r>
            <a:r>
              <a:rPr sz="2400" spc="-10" dirty="0">
                <a:solidFill>
                  <a:srgbClr val="243847"/>
                </a:solidFill>
              </a:rPr>
              <a:t>КРЕДИТНЫХ</a:t>
            </a:r>
            <a:r>
              <a:rPr sz="2400" spc="-85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ОРГАНИЗАЦИЯХ</a:t>
            </a:r>
            <a:br>
              <a:rPr lang="ru-RU" sz="2400" spc="-10" dirty="0">
                <a:solidFill>
                  <a:srgbClr val="243847"/>
                </a:solidFill>
              </a:rPr>
            </a:br>
            <a:endParaRPr sz="2400" dirty="0"/>
          </a:p>
        </p:txBody>
      </p:sp>
      <p:sp>
        <p:nvSpPr>
          <p:cNvPr id="6" name="object 6"/>
          <p:cNvSpPr/>
          <p:nvPr/>
        </p:nvSpPr>
        <p:spPr>
          <a:xfrm>
            <a:off x="228600" y="3810000"/>
            <a:ext cx="11430000" cy="2971799"/>
          </a:xfrm>
          <a:custGeom>
            <a:avLst/>
            <a:gdLst/>
            <a:ahLst/>
            <a:cxnLst/>
            <a:rect l="l" t="t" r="r" b="b"/>
            <a:pathLst>
              <a:path w="10963910" h="2467609">
                <a:moveTo>
                  <a:pt x="0" y="2467356"/>
                </a:moveTo>
                <a:lnTo>
                  <a:pt x="10963656" y="2467356"/>
                </a:lnTo>
                <a:lnTo>
                  <a:pt x="10963656" y="0"/>
                </a:lnTo>
                <a:lnTo>
                  <a:pt x="0" y="0"/>
                </a:lnTo>
                <a:lnTo>
                  <a:pt x="0" y="2467356"/>
                </a:lnTo>
                <a:close/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16762" y="3922787"/>
            <a:ext cx="11089438" cy="27828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93675" marR="0" lvl="0" indent="-180975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193675" algn="l"/>
              </a:tabLst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счета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нулевым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остатком</a:t>
            </a:r>
            <a:r>
              <a:rPr kumimoji="0" lang="ru-RU" sz="12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</a:t>
            </a:r>
            <a:r>
              <a:rPr kumimoji="0" lang="ru-RU" sz="1200" b="0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состоянию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отчетную</a:t>
            </a:r>
            <a:r>
              <a:rPr kumimoji="0" lang="ru-RU" sz="12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дату;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12700" marR="201295" lvl="0" indent="18034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193040" algn="l"/>
              </a:tabLst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счета,</a:t>
            </a:r>
            <a:r>
              <a:rPr kumimoji="0" lang="ru-RU" sz="12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совершение</a:t>
            </a:r>
            <a:r>
              <a:rPr kumimoji="0" lang="ru-RU" sz="12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операций</a:t>
            </a:r>
            <a:r>
              <a:rPr kumimoji="0" lang="ru-RU" sz="1200" b="0" i="0" u="none" strike="noStrike" kern="0" cap="none" spc="-6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которым</a:t>
            </a:r>
            <a:r>
              <a:rPr kumimoji="0" lang="ru-RU" sz="12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осуществляется</a:t>
            </a:r>
            <a:r>
              <a:rPr kumimoji="0" lang="ru-RU" sz="12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использованием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расчетных</a:t>
            </a:r>
            <a:r>
              <a:rPr kumimoji="0" lang="ru-RU" sz="12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(дебетовых)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карт,</a:t>
            </a:r>
            <a:r>
              <a:rPr kumimoji="0" lang="ru-RU" sz="1200" b="0" i="0" u="none" strike="noStrike" kern="0" cap="none" spc="-6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кредитных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карт,</a:t>
            </a:r>
            <a:r>
              <a:rPr kumimoji="0" lang="ru-RU" sz="1200" b="0" i="0" u="none" strike="noStrike" kern="0" cap="none" spc="-6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например,</a:t>
            </a:r>
            <a:r>
              <a:rPr kumimoji="0" lang="ru-RU" sz="1200" b="0" i="0" u="none" strike="noStrike" kern="0" cap="none" spc="-7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различные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виды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социальных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карт</a:t>
            </a:r>
            <a:r>
              <a:rPr kumimoji="0" lang="ru-RU" sz="1200" b="0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(социальная</a:t>
            </a:r>
            <a:r>
              <a:rPr kumimoji="0" lang="ru-RU" sz="12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карта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москвича,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социальная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карта</a:t>
            </a:r>
            <a:r>
              <a:rPr kumimoji="0" lang="ru-RU" sz="1200" b="0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студента,</a:t>
            </a:r>
            <a:r>
              <a:rPr kumimoji="0" lang="ru-RU" sz="12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социальная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карта</a:t>
            </a:r>
            <a:r>
              <a:rPr kumimoji="0" lang="ru-RU" sz="12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учащегося),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платежных</a:t>
            </a:r>
            <a:r>
              <a:rPr kumimoji="0" lang="ru-RU" sz="12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карт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для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зачисления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пенсии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</a:t>
            </a:r>
            <a:r>
              <a:rPr kumimoji="0" lang="ru-RU" sz="12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др.,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том</a:t>
            </a:r>
            <a:r>
              <a:rPr kumimoji="0" lang="ru-RU" sz="12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числе</a:t>
            </a:r>
            <a:r>
              <a:rPr kumimoji="0" lang="ru-RU" sz="12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случаях</a:t>
            </a:r>
            <a:r>
              <a:rPr kumimoji="0" lang="ru-RU" sz="12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окончания</a:t>
            </a:r>
            <a:r>
              <a:rPr kumimoji="0" lang="ru-RU" sz="12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срока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действия этих</a:t>
            </a:r>
            <a:r>
              <a:rPr kumimoji="0" lang="ru-RU" sz="12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карт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(их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блокировки),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если</a:t>
            </a:r>
            <a:r>
              <a:rPr kumimoji="0" lang="ru-RU" sz="12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при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этом</a:t>
            </a:r>
            <a:r>
              <a:rPr kumimoji="0" lang="ru-RU" sz="12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счет</a:t>
            </a:r>
            <a:r>
              <a:rPr kumimoji="0" lang="ru-RU" sz="12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не</a:t>
            </a:r>
            <a:r>
              <a:rPr kumimoji="0" lang="ru-RU" sz="12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был</a:t>
            </a:r>
            <a:r>
              <a:rPr kumimoji="0" lang="ru-RU" sz="12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закрыт;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12700" marR="5080" lvl="0" indent="1809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193675" algn="l"/>
              </a:tabLst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счета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(вклады)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иностранных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банках,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расположенных</a:t>
            </a:r>
            <a:r>
              <a:rPr kumimoji="0" lang="ru-RU" sz="1200" b="0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за</a:t>
            </a:r>
            <a:r>
              <a:rPr kumimoji="0" lang="ru-RU" sz="12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пределами</a:t>
            </a:r>
            <a:r>
              <a:rPr kumimoji="0" lang="ru-RU" sz="1200" b="0" i="0" u="none" strike="noStrike" kern="0" cap="none" spc="-6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Российской</a:t>
            </a:r>
            <a:r>
              <a:rPr kumimoji="0" lang="ru-RU" sz="1200" b="0" i="0" u="none" strike="noStrike" kern="0" cap="none" spc="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Федерации,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п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ри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наличии</a:t>
            </a:r>
            <a:r>
              <a:rPr kumimoji="0" lang="ru-RU" sz="12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средств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(вкладов)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12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иностранных</a:t>
            </a:r>
            <a:r>
              <a:rPr kumimoji="0" lang="ru-RU" sz="1200" b="0" i="0" u="none" strike="noStrike" kern="0" cap="none" spc="50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банках,</a:t>
            </a:r>
            <a:r>
              <a:rPr kumimoji="0" lang="ru-RU" sz="1200" b="0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расположенных</a:t>
            </a:r>
            <a:r>
              <a:rPr kumimoji="0" lang="ru-RU" sz="12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за</a:t>
            </a:r>
            <a:r>
              <a:rPr kumimoji="0" lang="ru-RU" sz="12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пределами</a:t>
            </a:r>
            <a:r>
              <a:rPr kumimoji="0" lang="ru-RU" sz="12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территории</a:t>
            </a:r>
            <a:r>
              <a:rPr kumimoji="0" lang="ru-RU" sz="1200" b="0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Российской</a:t>
            </a:r>
            <a:r>
              <a:rPr kumimoji="0" lang="ru-RU" sz="12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Федерации,</a:t>
            </a:r>
            <a:r>
              <a:rPr kumimoji="0" lang="ru-RU" sz="12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которые</a:t>
            </a:r>
            <a:r>
              <a:rPr kumimoji="0" lang="ru-RU" sz="12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подлежат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закрытию,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рекомендуется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приложить</a:t>
            </a:r>
            <a:r>
              <a:rPr kumimoji="0" lang="ru-RU" sz="12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копию</a:t>
            </a:r>
            <a:r>
              <a:rPr kumimoji="0" lang="ru-RU" sz="1200" b="0" i="0" u="none" strike="noStrike" kern="0" cap="none" spc="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заявления,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поданного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соответствующую</a:t>
            </a:r>
            <a:r>
              <a:rPr kumimoji="0" lang="ru-RU" sz="12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комиссию,</a:t>
            </a:r>
            <a:r>
              <a:rPr kumimoji="0" lang="ru-RU" sz="12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невозможности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выполнить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требования</a:t>
            </a:r>
            <a:r>
              <a:rPr kumimoji="0" lang="ru-RU" sz="12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Федерального</a:t>
            </a:r>
            <a:r>
              <a:rPr kumimoji="0" lang="ru-RU" sz="12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закона</a:t>
            </a:r>
            <a:r>
              <a:rPr kumimoji="0" lang="ru-RU" sz="12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7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мая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2013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года №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79-</a:t>
            </a:r>
            <a:r>
              <a:rPr kumimoji="0" lang="ru-RU" sz="12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ФЗ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«О запрете отдельным категориям лиц открывать и иметь счета (вклады), хранить наличные денежные средства и ценности в иностранных банках, расположенных за пределами территории Российской Федерации, владеть и (или) пользоваться иностранными финансовыми инструментами»</a:t>
            </a:r>
            <a:r>
              <a:rPr kumimoji="0" lang="ru-RU" sz="12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;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193675" marR="0" lvl="0" indent="-1809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193675" algn="l"/>
              </a:tabLst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счета,</a:t>
            </a:r>
            <a:r>
              <a:rPr kumimoji="0" lang="ru-RU" sz="12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открытые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для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погашения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кредита;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193675" marR="0" lvl="0" indent="-1809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193675" algn="l"/>
              </a:tabLst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вклады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(счета)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12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драгоценных</a:t>
            </a:r>
            <a:r>
              <a:rPr kumimoji="0" lang="ru-RU" sz="12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металлах</a:t>
            </a:r>
            <a:r>
              <a:rPr kumimoji="0" lang="ru-RU" sz="12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(в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том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числе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указывается</a:t>
            </a:r>
            <a:r>
              <a:rPr kumimoji="0" lang="ru-RU" sz="12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вид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счета</a:t>
            </a:r>
            <a:r>
              <a:rPr kumimoji="0" lang="ru-RU" sz="12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металл,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12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котором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он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открыт);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193040" marR="0" lvl="0" indent="-18034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193040" algn="l"/>
              </a:tabLst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счета,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открытые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гражданам,</a:t>
            </a:r>
            <a:r>
              <a:rPr kumimoji="0" lang="ru-RU" sz="12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зарегистрированным</a:t>
            </a:r>
            <a:r>
              <a:rPr kumimoji="0" lang="ru-RU" sz="12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12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качестве</a:t>
            </a:r>
            <a:r>
              <a:rPr kumimoji="0" lang="ru-RU" sz="12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индивидуальных</a:t>
            </a:r>
            <a:r>
              <a:rPr kumimoji="0" lang="ru-RU" sz="12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предпринимателей;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193675" marR="0" lvl="0" indent="-180975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193675" algn="l"/>
              </a:tabLst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номинальный</a:t>
            </a:r>
            <a:r>
              <a:rPr kumimoji="0" lang="ru-RU" sz="1200" b="0" i="0" u="none" strike="noStrike" kern="0" cap="none" spc="-8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счет;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193675" marR="0" lvl="0" indent="-1809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193675" algn="l"/>
              </a:tabLst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счет</a:t>
            </a:r>
            <a:r>
              <a:rPr kumimoji="0" lang="ru-RU" sz="12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-10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эскроу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;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193675" marR="0" lvl="0" indent="-1809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193675" algn="l"/>
              </a:tabLst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счет</a:t>
            </a:r>
            <a:r>
              <a:rPr kumimoji="0" lang="ru-RU" sz="12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цифрового</a:t>
            </a:r>
            <a:r>
              <a:rPr kumimoji="0" lang="ru-RU" sz="12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2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рубля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8600" y="2286000"/>
            <a:ext cx="11353800" cy="112659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0795" rIns="0" bIns="0" rtlCol="0">
            <a:spAutoFit/>
          </a:bodyPr>
          <a:lstStyle/>
          <a:p>
            <a:pPr marL="91440" marR="80645" algn="just">
              <a:lnSpc>
                <a:spcPct val="100000"/>
              </a:lnSpc>
              <a:spcBef>
                <a:spcPts val="85"/>
              </a:spcBef>
            </a:pPr>
            <a:endParaRPr lang="ru-RU" sz="1400" dirty="0">
              <a:solidFill>
                <a:srgbClr val="006FC0"/>
              </a:solidFill>
              <a:latin typeface="Trebuchet MS"/>
              <a:cs typeface="Trebuchet MS"/>
            </a:endParaRPr>
          </a:p>
          <a:p>
            <a:pPr marL="91440" marR="80645" algn="just">
              <a:lnSpc>
                <a:spcPct val="100000"/>
              </a:lnSpc>
              <a:spcBef>
                <a:spcPts val="85"/>
              </a:spcBef>
            </a:pP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lang="ru-RU" sz="1400" spc="-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данном</a:t>
            </a:r>
            <a:r>
              <a:rPr lang="ru-RU" sz="1400" spc="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разделе</a:t>
            </a:r>
            <a:r>
              <a:rPr lang="ru-RU" sz="1400" spc="-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отражается информация</a:t>
            </a:r>
            <a:r>
              <a:rPr lang="ru-RU" sz="1400" spc="-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обо</a:t>
            </a:r>
            <a:r>
              <a:rPr lang="ru-RU" sz="1400" u="sng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ru-RU" sz="1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всех</a:t>
            </a:r>
            <a:r>
              <a:rPr lang="ru-RU" sz="1400" u="sng" spc="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ru-RU" sz="1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счетах</a:t>
            </a:r>
            <a:r>
              <a:rPr lang="ru-RU" sz="1400" u="sng" spc="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ru-RU" sz="1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(ИМЕННО</a:t>
            </a:r>
            <a:r>
              <a:rPr lang="ru-RU" sz="1400" u="sng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ru-RU" sz="1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СЧЕТАХ,</a:t>
            </a:r>
            <a:r>
              <a:rPr lang="ru-RU" sz="1400" u="sng" spc="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ru-RU" sz="1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А</a:t>
            </a:r>
            <a:r>
              <a:rPr lang="ru-RU" sz="1400" u="sng" spc="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ru-RU" sz="1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НЕ</a:t>
            </a:r>
            <a:r>
              <a:rPr lang="ru-RU" sz="1400" u="sng" spc="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lang="ru-RU" sz="1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КАРТ!)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,</a:t>
            </a:r>
            <a:r>
              <a:rPr lang="ru-RU" sz="1400" spc="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открытых</a:t>
            </a:r>
            <a:r>
              <a:rPr lang="ru-RU" sz="1400" spc="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по</a:t>
            </a:r>
            <a:r>
              <a:rPr lang="ru-RU" sz="1400" spc="1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состоянию</a:t>
            </a:r>
            <a:r>
              <a:rPr lang="ru-RU" sz="1400" spc="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на</a:t>
            </a:r>
          </a:p>
          <a:p>
            <a:pPr marL="91440" marR="80645" algn="just">
              <a:lnSpc>
                <a:spcPct val="100000"/>
              </a:lnSpc>
              <a:spcBef>
                <a:spcPts val="85"/>
              </a:spcBef>
            </a:pPr>
            <a:r>
              <a:rPr lang="ru-RU" sz="1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31</a:t>
            </a:r>
            <a:r>
              <a:rPr lang="ru-RU" sz="1400" b="1" u="sng" spc="9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1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декабря</a:t>
            </a:r>
            <a:r>
              <a:rPr lang="ru-RU" sz="1400" b="1" u="sng" spc="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1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2025</a:t>
            </a:r>
            <a:r>
              <a:rPr lang="ru-RU" sz="1400" b="1" u="sng" spc="9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1400" b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года</a:t>
            </a:r>
            <a:r>
              <a:rPr lang="ru-RU" sz="1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lang="ru-RU" sz="1400" spc="125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банках</a:t>
            </a:r>
            <a:r>
              <a:rPr lang="ru-RU" sz="1400" spc="135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и</a:t>
            </a:r>
            <a:r>
              <a:rPr lang="ru-RU" sz="1400" spc="13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иных</a:t>
            </a:r>
            <a:r>
              <a:rPr lang="ru-RU" sz="1400" spc="13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кредитных</a:t>
            </a:r>
            <a:r>
              <a:rPr lang="ru-RU" sz="1400" spc="135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организациях</a:t>
            </a:r>
            <a:r>
              <a:rPr lang="ru-RU" sz="1400" spc="13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на</a:t>
            </a:r>
            <a:r>
              <a:rPr lang="ru-RU" sz="1400" spc="13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основании</a:t>
            </a:r>
            <a:r>
              <a:rPr lang="ru-RU" sz="1400" spc="13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spc="-10" dirty="0">
                <a:solidFill>
                  <a:srgbClr val="006FC0"/>
                </a:solidFill>
                <a:latin typeface="Trebuchet MS"/>
                <a:cs typeface="Trebuchet MS"/>
              </a:rPr>
              <a:t>гражданско-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правового</a:t>
            </a:r>
            <a:r>
              <a:rPr lang="ru-RU" sz="1400" spc="135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договора</a:t>
            </a:r>
            <a:r>
              <a:rPr lang="ru-RU" sz="1400" spc="13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на</a:t>
            </a:r>
            <a:r>
              <a:rPr lang="ru-RU" sz="1400" spc="13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имя</a:t>
            </a:r>
            <a:r>
              <a:rPr lang="ru-RU" sz="1400" spc="125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лица,</a:t>
            </a:r>
            <a:r>
              <a:rPr lang="ru-RU" sz="1400" spc="13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lang="ru-RU" sz="1400" spc="13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отношении</a:t>
            </a:r>
            <a:r>
              <a:rPr lang="ru-RU" sz="1400" spc="13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spc="-10" dirty="0">
                <a:solidFill>
                  <a:srgbClr val="006FC0"/>
                </a:solidFill>
                <a:latin typeface="Trebuchet MS"/>
                <a:cs typeface="Trebuchet MS"/>
              </a:rPr>
              <a:t>которого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представляется</a:t>
            </a:r>
            <a:r>
              <a:rPr lang="ru-RU" sz="1400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справка,</a:t>
            </a:r>
            <a:r>
              <a:rPr lang="ru-RU" sz="14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lang="ru-RU" sz="14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том</a:t>
            </a:r>
            <a:r>
              <a:rPr lang="ru-RU" sz="14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spc="-10" dirty="0">
                <a:solidFill>
                  <a:srgbClr val="006FC0"/>
                </a:solidFill>
                <a:latin typeface="Trebuchet MS"/>
                <a:cs typeface="Trebuchet MS"/>
              </a:rPr>
              <a:t>числе:</a:t>
            </a:r>
          </a:p>
          <a:p>
            <a:pPr marL="91440" marR="80645" algn="just">
              <a:lnSpc>
                <a:spcPct val="100000"/>
              </a:lnSpc>
              <a:spcBef>
                <a:spcPts val="85"/>
              </a:spcBef>
            </a:pPr>
            <a:endParaRPr lang="ru-RU" sz="1400" spc="-10" dirty="0">
              <a:solidFill>
                <a:srgbClr val="006FC0"/>
              </a:solidFill>
              <a:latin typeface="Trebuchet MS"/>
              <a:cs typeface="Trebuchet MS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6013297" y="3124200"/>
            <a:ext cx="484632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8283" y="752855"/>
            <a:ext cx="9592945" cy="1171575"/>
            <a:chOff x="748283" y="752855"/>
            <a:chExt cx="9592945" cy="1171575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283" y="752855"/>
              <a:ext cx="9592818" cy="7871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5231" y="1136903"/>
              <a:ext cx="8050530" cy="78714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600532"/>
            <a:ext cx="10438130" cy="1460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303276" rIns="0" bIns="0" rtlCol="0">
            <a:spAutoFit/>
          </a:bodyPr>
          <a:lstStyle/>
          <a:p>
            <a:pPr marL="1695450" marR="5080" indent="-727075" algn="ctr">
              <a:lnSpc>
                <a:spcPts val="3030"/>
              </a:lnSpc>
              <a:spcBef>
                <a:spcPts val="475"/>
              </a:spcBef>
            </a:pPr>
            <a:r>
              <a:rPr sz="2400" dirty="0">
                <a:solidFill>
                  <a:srgbClr val="243847"/>
                </a:solidFill>
              </a:rPr>
              <a:t>РАЗДЕЛ</a:t>
            </a:r>
            <a:r>
              <a:rPr sz="2400" spc="-8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4.</a:t>
            </a:r>
            <a:r>
              <a:rPr sz="2400" spc="-80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СВЕДЕНИЯ</a:t>
            </a:r>
            <a:r>
              <a:rPr sz="2400" spc="-7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О</a:t>
            </a:r>
            <a:r>
              <a:rPr sz="2400" spc="-7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СЧЕТАХ</a:t>
            </a:r>
            <a:r>
              <a:rPr sz="2400" spc="-9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В</a:t>
            </a:r>
            <a:r>
              <a:rPr sz="2400" spc="-75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БАНКАХ</a:t>
            </a:r>
            <a:r>
              <a:rPr sz="2400" spc="-80" dirty="0">
                <a:solidFill>
                  <a:srgbClr val="243847"/>
                </a:solidFill>
              </a:rPr>
              <a:t> </a:t>
            </a:r>
            <a:r>
              <a:rPr sz="2400" spc="-50" dirty="0">
                <a:solidFill>
                  <a:srgbClr val="243847"/>
                </a:solidFill>
              </a:rPr>
              <a:t>И </a:t>
            </a:r>
            <a:r>
              <a:rPr sz="2400" dirty="0">
                <a:solidFill>
                  <a:srgbClr val="243847"/>
                </a:solidFill>
              </a:rPr>
              <a:t>ИНЫХ</a:t>
            </a:r>
            <a:r>
              <a:rPr sz="2400" spc="-110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КРЕДИТНЫХ</a:t>
            </a:r>
            <a:r>
              <a:rPr sz="2400" spc="-85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ОРГАНИЗАЦИЯХ</a:t>
            </a:r>
            <a:br>
              <a:rPr lang="ru-RU" sz="2400" spc="-10" dirty="0">
                <a:solidFill>
                  <a:srgbClr val="243847"/>
                </a:solidFill>
              </a:rPr>
            </a:br>
            <a:endParaRPr sz="2400" dirty="0"/>
          </a:p>
        </p:txBody>
      </p:sp>
      <p:sp>
        <p:nvSpPr>
          <p:cNvPr id="6" name="object 6"/>
          <p:cNvSpPr txBox="1"/>
          <p:nvPr/>
        </p:nvSpPr>
        <p:spPr>
          <a:xfrm>
            <a:off x="72389" y="2202942"/>
            <a:ext cx="3884929" cy="49085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116839" rIns="0" bIns="0" rtlCol="0">
            <a:spAutoFit/>
          </a:bodyPr>
          <a:lstStyle/>
          <a:p>
            <a:pPr marL="810895">
              <a:lnSpc>
                <a:spcPct val="100000"/>
              </a:lnSpc>
              <a:spcBef>
                <a:spcPts val="919"/>
              </a:spcBef>
            </a:pPr>
            <a:r>
              <a:rPr sz="1600" b="1" dirty="0">
                <a:solidFill>
                  <a:srgbClr val="FF0000"/>
                </a:solidFill>
                <a:latin typeface="Trebuchet MS"/>
                <a:cs typeface="Trebuchet MS"/>
              </a:rPr>
              <a:t>ОБРАТИТЕ</a:t>
            </a:r>
            <a:r>
              <a:rPr sz="1600" b="1" spc="-7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Trebuchet MS"/>
                <a:cs typeface="Trebuchet MS"/>
              </a:rPr>
              <a:t>ВНИМАНИЕ:</a:t>
            </a:r>
            <a:endParaRPr sz="1600" dirty="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552955" y="3124201"/>
            <a:ext cx="451484" cy="454532"/>
            <a:chOff x="1552955" y="3279647"/>
            <a:chExt cx="451484" cy="299085"/>
          </a:xfrm>
          <a:solidFill>
            <a:schemeClr val="accent1">
              <a:lumMod val="75000"/>
            </a:schemeClr>
          </a:solidFill>
        </p:grpSpPr>
        <p:sp>
          <p:nvSpPr>
            <p:cNvPr id="8" name="object 8"/>
            <p:cNvSpPr/>
            <p:nvPr/>
          </p:nvSpPr>
          <p:spPr>
            <a:xfrm>
              <a:off x="1559051" y="3285743"/>
              <a:ext cx="439420" cy="287020"/>
            </a:xfrm>
            <a:custGeom>
              <a:avLst/>
              <a:gdLst/>
              <a:ahLst/>
              <a:cxnLst/>
              <a:rect l="l" t="t" r="r" b="b"/>
              <a:pathLst>
                <a:path w="439419" h="287020">
                  <a:moveTo>
                    <a:pt x="295655" y="0"/>
                  </a:moveTo>
                  <a:lnTo>
                    <a:pt x="295655" y="71627"/>
                  </a:lnTo>
                  <a:lnTo>
                    <a:pt x="0" y="71627"/>
                  </a:lnTo>
                  <a:lnTo>
                    <a:pt x="0" y="214883"/>
                  </a:lnTo>
                  <a:lnTo>
                    <a:pt x="295655" y="214883"/>
                  </a:lnTo>
                  <a:lnTo>
                    <a:pt x="295655" y="286511"/>
                  </a:lnTo>
                  <a:lnTo>
                    <a:pt x="438911" y="143255"/>
                  </a:lnTo>
                  <a:lnTo>
                    <a:pt x="2956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59051" y="3285743"/>
              <a:ext cx="439420" cy="287020"/>
            </a:xfrm>
            <a:custGeom>
              <a:avLst/>
              <a:gdLst/>
              <a:ahLst/>
              <a:cxnLst/>
              <a:rect l="l" t="t" r="r" b="b"/>
              <a:pathLst>
                <a:path w="439419" h="287020">
                  <a:moveTo>
                    <a:pt x="0" y="71627"/>
                  </a:moveTo>
                  <a:lnTo>
                    <a:pt x="295655" y="71627"/>
                  </a:lnTo>
                  <a:lnTo>
                    <a:pt x="295655" y="0"/>
                  </a:lnTo>
                  <a:lnTo>
                    <a:pt x="438911" y="143255"/>
                  </a:lnTo>
                  <a:lnTo>
                    <a:pt x="295655" y="286511"/>
                  </a:lnTo>
                  <a:lnTo>
                    <a:pt x="295655" y="214883"/>
                  </a:lnTo>
                  <a:lnTo>
                    <a:pt x="0" y="214883"/>
                  </a:lnTo>
                  <a:lnTo>
                    <a:pt x="0" y="71627"/>
                  </a:lnTo>
                  <a:close/>
                </a:path>
              </a:pathLst>
            </a:custGeom>
            <a:grpFill/>
            <a:ln w="12192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402585" y="2932938"/>
            <a:ext cx="9418320" cy="6873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955">
            <a:solidFill>
              <a:srgbClr val="C00000"/>
            </a:solidFill>
          </a:ln>
        </p:spPr>
        <p:txBody>
          <a:bodyPr vert="horz" wrap="square" lIns="0" tIns="1320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040"/>
              </a:spcBef>
            </a:pP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Остаток</a:t>
            </a:r>
            <a:r>
              <a:rPr sz="1800" spc="2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на</a:t>
            </a:r>
            <a:r>
              <a:rPr sz="1800" spc="4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вкладе</a:t>
            </a:r>
            <a:r>
              <a:rPr sz="1800" spc="4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(счете)</a:t>
            </a:r>
            <a:r>
              <a:rPr sz="1800" spc="4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в</a:t>
            </a:r>
            <a:r>
              <a:rPr sz="1800" spc="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драгоценных</a:t>
            </a:r>
            <a:r>
              <a:rPr sz="1800" spc="5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металлах</a:t>
            </a:r>
            <a:r>
              <a:rPr sz="1800" spc="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указывается</a:t>
            </a:r>
            <a:r>
              <a:rPr sz="1800" spc="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в</a:t>
            </a:r>
            <a:r>
              <a:rPr sz="1800" spc="2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рублях</a:t>
            </a:r>
            <a:r>
              <a:rPr sz="1800" spc="4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по</a:t>
            </a:r>
            <a:r>
              <a:rPr sz="1800" spc="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276E8A"/>
                </a:solidFill>
                <a:latin typeface="Trebuchet MS"/>
                <a:cs typeface="Trebuchet MS"/>
              </a:rPr>
              <a:t>учетным</a:t>
            </a:r>
            <a:endParaRPr sz="1800" dirty="0">
              <a:latin typeface="Trebuchet MS"/>
              <a:cs typeface="Trebuchet MS"/>
            </a:endParaRPr>
          </a:p>
          <a:p>
            <a:pPr marL="91440">
              <a:lnSpc>
                <a:spcPct val="100000"/>
              </a:lnSpc>
            </a:pP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ценам</a:t>
            </a:r>
            <a:r>
              <a:rPr sz="1800" spc="-4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Банка</a:t>
            </a:r>
            <a:r>
              <a:rPr sz="1800" spc="-3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России</a:t>
            </a:r>
            <a:r>
              <a:rPr sz="1800" spc="-6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на</a:t>
            </a:r>
            <a:r>
              <a:rPr sz="1800" spc="-4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драгоценные</a:t>
            </a:r>
            <a:r>
              <a:rPr sz="1800" spc="-5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металлы</a:t>
            </a:r>
            <a:r>
              <a:rPr sz="1800" spc="-3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 err="1">
                <a:solidFill>
                  <a:srgbClr val="276E8A"/>
                </a:solidFill>
                <a:latin typeface="Trebuchet MS"/>
                <a:cs typeface="Trebuchet MS"/>
              </a:rPr>
              <a:t>на</a:t>
            </a:r>
            <a:r>
              <a:rPr sz="1800" spc="-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276E8A"/>
                </a:solidFill>
                <a:latin typeface="Trebuchet MS"/>
                <a:cs typeface="Trebuchet MS"/>
              </a:rPr>
              <a:t>31.12.202</a:t>
            </a:r>
            <a:r>
              <a:rPr lang="ru-RU" sz="1800" spc="-10" dirty="0">
                <a:solidFill>
                  <a:srgbClr val="276E8A"/>
                </a:solidFill>
                <a:latin typeface="Trebuchet MS"/>
                <a:cs typeface="Trebuchet MS"/>
              </a:rPr>
              <a:t>5 года</a:t>
            </a:r>
            <a:endParaRPr sz="1800" dirty="0">
              <a:latin typeface="Trebuchet MS"/>
              <a:cs typeface="Trebuchet M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49611" y="0"/>
            <a:ext cx="2258568" cy="297180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552955" y="4038601"/>
            <a:ext cx="451484" cy="480440"/>
            <a:chOff x="1552955" y="4219955"/>
            <a:chExt cx="451484" cy="299085"/>
          </a:xfrm>
          <a:solidFill>
            <a:schemeClr val="accent1">
              <a:lumMod val="75000"/>
            </a:schemeClr>
          </a:solidFill>
        </p:grpSpPr>
        <p:sp>
          <p:nvSpPr>
            <p:cNvPr id="13" name="object 13"/>
            <p:cNvSpPr/>
            <p:nvPr/>
          </p:nvSpPr>
          <p:spPr>
            <a:xfrm>
              <a:off x="1559051" y="4226051"/>
              <a:ext cx="439420" cy="287020"/>
            </a:xfrm>
            <a:custGeom>
              <a:avLst/>
              <a:gdLst/>
              <a:ahLst/>
              <a:cxnLst/>
              <a:rect l="l" t="t" r="r" b="b"/>
              <a:pathLst>
                <a:path w="439419" h="287020">
                  <a:moveTo>
                    <a:pt x="295655" y="0"/>
                  </a:moveTo>
                  <a:lnTo>
                    <a:pt x="295655" y="71628"/>
                  </a:lnTo>
                  <a:lnTo>
                    <a:pt x="0" y="71628"/>
                  </a:lnTo>
                  <a:lnTo>
                    <a:pt x="0" y="214884"/>
                  </a:lnTo>
                  <a:lnTo>
                    <a:pt x="295655" y="214884"/>
                  </a:lnTo>
                  <a:lnTo>
                    <a:pt x="295655" y="286512"/>
                  </a:lnTo>
                  <a:lnTo>
                    <a:pt x="438911" y="143256"/>
                  </a:lnTo>
                  <a:lnTo>
                    <a:pt x="2956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59051" y="4226051"/>
              <a:ext cx="439420" cy="287020"/>
            </a:xfrm>
            <a:custGeom>
              <a:avLst/>
              <a:gdLst/>
              <a:ahLst/>
              <a:cxnLst/>
              <a:rect l="l" t="t" r="r" b="b"/>
              <a:pathLst>
                <a:path w="439419" h="287020">
                  <a:moveTo>
                    <a:pt x="0" y="71628"/>
                  </a:moveTo>
                  <a:lnTo>
                    <a:pt x="295655" y="71628"/>
                  </a:lnTo>
                  <a:lnTo>
                    <a:pt x="295655" y="0"/>
                  </a:lnTo>
                  <a:lnTo>
                    <a:pt x="438911" y="143256"/>
                  </a:lnTo>
                  <a:lnTo>
                    <a:pt x="295655" y="286512"/>
                  </a:lnTo>
                  <a:lnTo>
                    <a:pt x="295655" y="214884"/>
                  </a:lnTo>
                  <a:lnTo>
                    <a:pt x="0" y="214884"/>
                  </a:lnTo>
                  <a:lnTo>
                    <a:pt x="0" y="71628"/>
                  </a:lnTo>
                  <a:close/>
                </a:path>
              </a:pathLst>
            </a:custGeom>
            <a:grpFill/>
            <a:ln w="12192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402585" y="3957065"/>
            <a:ext cx="9418320" cy="68800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955">
            <a:solidFill>
              <a:srgbClr val="C00000"/>
            </a:solidFill>
          </a:ln>
        </p:spPr>
        <p:txBody>
          <a:bodyPr vert="horz" wrap="square" lIns="0" tIns="132715" rIns="0" bIns="0" rtlCol="0">
            <a:spAutoFit/>
          </a:bodyPr>
          <a:lstStyle/>
          <a:p>
            <a:pPr marL="91440" marR="100965">
              <a:lnSpc>
                <a:spcPct val="100000"/>
              </a:lnSpc>
              <a:spcBef>
                <a:spcPts val="1045"/>
              </a:spcBef>
            </a:pP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Остаток</a:t>
            </a:r>
            <a:r>
              <a:rPr sz="1800" spc="-5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на</a:t>
            </a:r>
            <a:r>
              <a:rPr sz="1800" spc="-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вкладе</a:t>
            </a:r>
            <a:r>
              <a:rPr sz="1800" spc="-4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(счете)</a:t>
            </a:r>
            <a:r>
              <a:rPr sz="1800" spc="-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в</a:t>
            </a:r>
            <a:r>
              <a:rPr sz="1800" spc="-4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иностранной</a:t>
            </a:r>
            <a:r>
              <a:rPr sz="1800" spc="-4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валюте</a:t>
            </a:r>
            <a:r>
              <a:rPr sz="1800" spc="-4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указывается</a:t>
            </a:r>
            <a:r>
              <a:rPr sz="1800" spc="-4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в</a:t>
            </a:r>
            <a:r>
              <a:rPr sz="1800" spc="-4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рублях</a:t>
            </a:r>
            <a:r>
              <a:rPr sz="1800" spc="-7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по</a:t>
            </a:r>
            <a:r>
              <a:rPr sz="1800" spc="-3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курсу</a:t>
            </a:r>
            <a:r>
              <a:rPr sz="1800" spc="-4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276E8A"/>
                </a:solidFill>
                <a:latin typeface="Trebuchet MS"/>
                <a:cs typeface="Trebuchet MS"/>
              </a:rPr>
              <a:t>Банка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России</a:t>
            </a:r>
            <a:r>
              <a:rPr sz="1800" spc="-5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 err="1">
                <a:solidFill>
                  <a:srgbClr val="276E8A"/>
                </a:solidFill>
                <a:latin typeface="Trebuchet MS"/>
                <a:cs typeface="Trebuchet MS"/>
              </a:rPr>
              <a:t>на</a:t>
            </a:r>
            <a:r>
              <a:rPr sz="1800" spc="-2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276E8A"/>
                </a:solidFill>
                <a:latin typeface="Trebuchet MS"/>
                <a:cs typeface="Trebuchet MS"/>
              </a:rPr>
              <a:t>31.12.202</a:t>
            </a:r>
            <a:r>
              <a:rPr lang="ru-RU" sz="1800" spc="-10" dirty="0">
                <a:solidFill>
                  <a:srgbClr val="276E8A"/>
                </a:solidFill>
                <a:latin typeface="Trebuchet MS"/>
                <a:cs typeface="Trebuchet MS"/>
              </a:rPr>
              <a:t>5 год</a:t>
            </a:r>
            <a:endParaRPr sz="1800" dirty="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569719" y="5181600"/>
            <a:ext cx="451484" cy="481711"/>
            <a:chOff x="1569719" y="5362955"/>
            <a:chExt cx="451484" cy="300355"/>
          </a:xfrm>
          <a:solidFill>
            <a:schemeClr val="accent1">
              <a:lumMod val="75000"/>
            </a:schemeClr>
          </a:solidFill>
        </p:grpSpPr>
        <p:sp>
          <p:nvSpPr>
            <p:cNvPr id="17" name="object 17"/>
            <p:cNvSpPr/>
            <p:nvPr/>
          </p:nvSpPr>
          <p:spPr>
            <a:xfrm>
              <a:off x="1575815" y="5369051"/>
              <a:ext cx="439420" cy="288290"/>
            </a:xfrm>
            <a:custGeom>
              <a:avLst/>
              <a:gdLst/>
              <a:ahLst/>
              <a:cxnLst/>
              <a:rect l="l" t="t" r="r" b="b"/>
              <a:pathLst>
                <a:path w="439419" h="288289">
                  <a:moveTo>
                    <a:pt x="294894" y="0"/>
                  </a:moveTo>
                  <a:lnTo>
                    <a:pt x="294894" y="72009"/>
                  </a:lnTo>
                  <a:lnTo>
                    <a:pt x="0" y="72009"/>
                  </a:lnTo>
                  <a:lnTo>
                    <a:pt x="0" y="216027"/>
                  </a:lnTo>
                  <a:lnTo>
                    <a:pt x="294894" y="216027"/>
                  </a:lnTo>
                  <a:lnTo>
                    <a:pt x="294894" y="288036"/>
                  </a:lnTo>
                  <a:lnTo>
                    <a:pt x="438911" y="144018"/>
                  </a:lnTo>
                  <a:lnTo>
                    <a:pt x="29489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75815" y="5369051"/>
              <a:ext cx="439420" cy="288290"/>
            </a:xfrm>
            <a:custGeom>
              <a:avLst/>
              <a:gdLst/>
              <a:ahLst/>
              <a:cxnLst/>
              <a:rect l="l" t="t" r="r" b="b"/>
              <a:pathLst>
                <a:path w="439419" h="288289">
                  <a:moveTo>
                    <a:pt x="0" y="72009"/>
                  </a:moveTo>
                  <a:lnTo>
                    <a:pt x="294894" y="72009"/>
                  </a:lnTo>
                  <a:lnTo>
                    <a:pt x="294894" y="0"/>
                  </a:lnTo>
                  <a:lnTo>
                    <a:pt x="438911" y="144018"/>
                  </a:lnTo>
                  <a:lnTo>
                    <a:pt x="294894" y="288036"/>
                  </a:lnTo>
                  <a:lnTo>
                    <a:pt x="294894" y="216027"/>
                  </a:lnTo>
                  <a:lnTo>
                    <a:pt x="0" y="216027"/>
                  </a:lnTo>
                  <a:lnTo>
                    <a:pt x="0" y="72009"/>
                  </a:lnTo>
                  <a:close/>
                </a:path>
              </a:pathLst>
            </a:custGeom>
            <a:grpFill/>
            <a:ln w="12192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402585" y="4981194"/>
            <a:ext cx="9418320" cy="10874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955">
            <a:solidFill>
              <a:srgbClr val="C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1440" marR="0" lvl="0" indent="0" defTabSz="914400" eaLnBrk="1" fontAlgn="auto" latinLnBrk="0" hangingPunct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Указанию</a:t>
            </a:r>
            <a:r>
              <a:rPr kumimoji="0" lang="ru-RU" sz="1800" b="0" i="0" u="none" strike="noStrike" kern="0" cap="none" spc="165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подлежит</a:t>
            </a:r>
            <a:r>
              <a:rPr kumimoji="0" lang="ru-RU" sz="1800" b="0" i="0" u="none" strike="noStrike" kern="0" cap="none" spc="16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также</a:t>
            </a:r>
            <a:r>
              <a:rPr kumimoji="0" lang="ru-RU" sz="1800" b="0" i="0" u="none" strike="noStrike" kern="0" cap="none" spc="155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счет</a:t>
            </a:r>
            <a:r>
              <a:rPr kumimoji="0" lang="ru-RU" sz="1800" b="0" i="0" u="none" strike="noStrike" kern="0" cap="none" spc="17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кредитной</a:t>
            </a:r>
            <a:r>
              <a:rPr kumimoji="0" lang="ru-RU" sz="1800" b="0" i="0" u="none" strike="noStrike" kern="0" cap="none" spc="165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карты,</a:t>
            </a:r>
            <a:r>
              <a:rPr kumimoji="0" lang="ru-RU" sz="1800" b="0" i="0" u="none" strike="noStrike" kern="0" cap="none" spc="17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с</a:t>
            </a:r>
            <a:r>
              <a:rPr kumimoji="0" lang="ru-RU" sz="1800" b="0" i="0" u="none" strike="noStrike" kern="0" cap="none" spc="16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остатком</a:t>
            </a:r>
            <a:r>
              <a:rPr kumimoji="0" lang="ru-RU" sz="1800" b="0" i="0" u="none" strike="noStrike" kern="0" cap="none" spc="155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денежных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9144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cs typeface="Trebuchet MS"/>
              </a:rPr>
              <a:t>средств на 31.12.2025 года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91440" marR="81280">
              <a:lnSpc>
                <a:spcPct val="100000"/>
              </a:lnSpc>
            </a:pP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В</a:t>
            </a:r>
            <a:r>
              <a:rPr sz="1800" spc="-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случае,</a:t>
            </a:r>
            <a:r>
              <a:rPr sz="1800" spc="-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если</a:t>
            </a:r>
            <a:r>
              <a:rPr sz="1800" spc="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кредитная карта с</a:t>
            </a:r>
            <a:r>
              <a:rPr sz="1800" spc="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номиналом 500</a:t>
            </a:r>
            <a:r>
              <a:rPr sz="1800" spc="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тыс.руб.</a:t>
            </a:r>
            <a:r>
              <a:rPr sz="1800" spc="-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и</a:t>
            </a:r>
            <a:r>
              <a:rPr sz="1800" spc="-1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более,</a:t>
            </a:r>
            <a:r>
              <a:rPr sz="1800" spc="-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то ее </a:t>
            </a:r>
            <a:r>
              <a:rPr sz="1800" spc="-10" dirty="0">
                <a:solidFill>
                  <a:srgbClr val="276E8A"/>
                </a:solidFill>
                <a:latin typeface="Trebuchet MS"/>
                <a:cs typeface="Trebuchet MS"/>
              </a:rPr>
              <a:t>необходимо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указать</a:t>
            </a:r>
            <a:r>
              <a:rPr sz="1800" spc="-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в</a:t>
            </a:r>
            <a:r>
              <a:rPr sz="1800" spc="-2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подразделе</a:t>
            </a:r>
            <a:r>
              <a:rPr sz="1800" spc="-3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6.2.</a:t>
            </a:r>
            <a:r>
              <a:rPr sz="1800" spc="-2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раздела</a:t>
            </a:r>
            <a:r>
              <a:rPr sz="1800" spc="-3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6</a:t>
            </a:r>
            <a:r>
              <a:rPr sz="1800" spc="-1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276E8A"/>
                </a:solidFill>
                <a:latin typeface="Trebuchet MS"/>
                <a:cs typeface="Trebuchet MS"/>
              </a:rPr>
              <a:t>с</a:t>
            </a:r>
            <a:r>
              <a:rPr lang="ru-RU" sz="1800" spc="-10" dirty="0">
                <a:solidFill>
                  <a:srgbClr val="276E8A"/>
                </a:solidFill>
                <a:latin typeface="Trebuchet MS"/>
                <a:cs typeface="Trebuchet MS"/>
              </a:rPr>
              <a:t>ведений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600532"/>
            <a:ext cx="10438130" cy="15958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437388" rIns="0" bIns="0" rtlCol="0">
            <a:spAutoFit/>
          </a:bodyPr>
          <a:lstStyle/>
          <a:p>
            <a:pPr marL="1628139" marR="494030" indent="-727710">
              <a:lnSpc>
                <a:spcPts val="3030"/>
              </a:lnSpc>
              <a:spcBef>
                <a:spcPts val="475"/>
              </a:spcBef>
            </a:pPr>
            <a:r>
              <a:rPr sz="2400" dirty="0">
                <a:solidFill>
                  <a:srgbClr val="243847"/>
                </a:solidFill>
              </a:rPr>
              <a:t>РАЗДЕЛ</a:t>
            </a:r>
            <a:r>
              <a:rPr sz="2400" spc="-8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4.</a:t>
            </a:r>
            <a:r>
              <a:rPr sz="2400" spc="-80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СВЕДЕНИЯ</a:t>
            </a:r>
            <a:r>
              <a:rPr sz="2400" spc="-7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О</a:t>
            </a:r>
            <a:r>
              <a:rPr sz="2400" spc="-7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СЧЕТАХ</a:t>
            </a:r>
            <a:r>
              <a:rPr sz="2400" spc="-9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В</a:t>
            </a:r>
            <a:r>
              <a:rPr sz="2400" spc="-75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БАНКАХ</a:t>
            </a:r>
            <a:r>
              <a:rPr sz="2400" spc="-80" dirty="0">
                <a:solidFill>
                  <a:srgbClr val="243847"/>
                </a:solidFill>
              </a:rPr>
              <a:t> </a:t>
            </a:r>
            <a:r>
              <a:rPr sz="2400" spc="-50" dirty="0">
                <a:solidFill>
                  <a:srgbClr val="243847"/>
                </a:solidFill>
              </a:rPr>
              <a:t>И </a:t>
            </a:r>
            <a:r>
              <a:rPr sz="2400" dirty="0">
                <a:solidFill>
                  <a:srgbClr val="243847"/>
                </a:solidFill>
              </a:rPr>
              <a:t>ИНЫХ</a:t>
            </a:r>
            <a:r>
              <a:rPr sz="2400" spc="-110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КРЕДИТНЫХ</a:t>
            </a:r>
            <a:r>
              <a:rPr sz="2400" spc="-85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ОРГАНИЗАЦИЯХ</a:t>
            </a:r>
            <a:br>
              <a:rPr lang="ru-RU" sz="2400" spc="-10" dirty="0">
                <a:solidFill>
                  <a:srgbClr val="243847"/>
                </a:solidFill>
              </a:rPr>
            </a:br>
            <a:endParaRPr sz="2400" dirty="0"/>
          </a:p>
        </p:txBody>
      </p:sp>
      <p:sp>
        <p:nvSpPr>
          <p:cNvPr id="12" name="object 12"/>
          <p:cNvSpPr txBox="1"/>
          <p:nvPr/>
        </p:nvSpPr>
        <p:spPr>
          <a:xfrm>
            <a:off x="0" y="2238248"/>
            <a:ext cx="6947915" cy="7521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1333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5"/>
              </a:spcBef>
            </a:pP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Графа</a:t>
            </a:r>
            <a:r>
              <a:rPr lang="ru-RU" sz="1200" spc="-60" dirty="0">
                <a:solidFill>
                  <a:srgbClr val="006FC0"/>
                </a:solidFill>
                <a:latin typeface="Trebuchet MS"/>
                <a:cs typeface="Trebuchet MS"/>
              </a:rPr>
              <a:t> "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Сумма</a:t>
            </a:r>
            <a:r>
              <a:rPr lang="ru-RU" sz="1200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поступивших</a:t>
            </a:r>
            <a:r>
              <a:rPr lang="ru-RU" sz="1200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на</a:t>
            </a:r>
            <a:r>
              <a:rPr lang="ru-RU" sz="1200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счет</a:t>
            </a:r>
            <a:r>
              <a:rPr lang="ru-RU" sz="12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денежных</a:t>
            </a:r>
            <a:r>
              <a:rPr lang="ru-RU" sz="1200" spc="-1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средств</a:t>
            </a:r>
            <a:r>
              <a:rPr lang="ru-RU" sz="12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(руб.)"</a:t>
            </a:r>
            <a:r>
              <a:rPr lang="ru-RU" sz="1200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FF0000"/>
                </a:solidFill>
                <a:latin typeface="Trebuchet MS"/>
                <a:cs typeface="Trebuchet MS"/>
              </a:rPr>
              <a:t>заполняется</a:t>
            </a:r>
            <a:r>
              <a:rPr lang="ru-RU" sz="1200" spc="-3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ru-RU" sz="1200" spc="-10" dirty="0">
                <a:solidFill>
                  <a:srgbClr val="FF0000"/>
                </a:solidFill>
                <a:latin typeface="Trebuchet MS"/>
                <a:cs typeface="Trebuchet MS"/>
              </a:rPr>
              <a:t>только </a:t>
            </a:r>
            <a:r>
              <a:rPr lang="ru-RU" sz="1200" dirty="0">
                <a:solidFill>
                  <a:srgbClr val="FF0000"/>
                </a:solidFill>
                <a:latin typeface="Trebuchet MS"/>
                <a:cs typeface="Trebuchet MS"/>
              </a:rPr>
              <a:t>в</a:t>
            </a:r>
            <a:r>
              <a:rPr lang="ru-RU" sz="1200" spc="-3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FF0000"/>
                </a:solidFill>
                <a:latin typeface="Trebuchet MS"/>
                <a:cs typeface="Trebuchet MS"/>
              </a:rPr>
              <a:t>случае,</a:t>
            </a:r>
            <a:r>
              <a:rPr lang="ru-RU" sz="1200" spc="-4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FF0000"/>
                </a:solidFill>
                <a:latin typeface="Trebuchet MS"/>
                <a:cs typeface="Trebuchet MS"/>
              </a:rPr>
              <a:t>если</a:t>
            </a:r>
            <a:r>
              <a:rPr lang="ru-RU" sz="1200" spc="-3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общая</a:t>
            </a:r>
            <a:r>
              <a:rPr lang="ru-RU" sz="12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сумма</a:t>
            </a:r>
            <a:r>
              <a:rPr lang="ru-RU" sz="12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денежных</a:t>
            </a:r>
            <a:r>
              <a:rPr lang="ru-RU" sz="1200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средств,</a:t>
            </a:r>
            <a:r>
              <a:rPr lang="ru-RU" sz="1200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поступивших</a:t>
            </a:r>
            <a:r>
              <a:rPr lang="ru-RU" sz="12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на</a:t>
            </a:r>
            <a:r>
              <a:rPr lang="ru-RU" sz="12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счета</a:t>
            </a:r>
            <a:r>
              <a:rPr lang="ru-RU" sz="12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spc="-25" dirty="0">
                <a:solidFill>
                  <a:srgbClr val="006FC0"/>
                </a:solidFill>
                <a:latin typeface="Trebuchet MS"/>
                <a:cs typeface="Trebuchet MS"/>
              </a:rPr>
              <a:t>за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отчетный</a:t>
            </a:r>
            <a:r>
              <a:rPr lang="ru-RU" sz="12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период,</a:t>
            </a:r>
            <a:r>
              <a:rPr lang="ru-RU" sz="1200" spc="-6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превышает</a:t>
            </a:r>
            <a:r>
              <a:rPr lang="ru-RU" sz="12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общий</a:t>
            </a:r>
            <a:r>
              <a:rPr lang="ru-RU" sz="12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доход</a:t>
            </a:r>
            <a:r>
              <a:rPr lang="ru-RU" sz="1200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декларанта,</a:t>
            </a:r>
            <a:r>
              <a:rPr lang="ru-RU" sz="12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его</a:t>
            </a:r>
            <a:r>
              <a:rPr lang="ru-RU" sz="1200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супруги</a:t>
            </a:r>
            <a:r>
              <a:rPr lang="ru-RU" sz="12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(супруга)</a:t>
            </a:r>
            <a:r>
              <a:rPr lang="ru-RU" sz="12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spc="-50" dirty="0">
                <a:solidFill>
                  <a:srgbClr val="006FC0"/>
                </a:solidFill>
                <a:latin typeface="Trebuchet MS"/>
                <a:cs typeface="Trebuchet MS"/>
              </a:rPr>
              <a:t>и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несовершеннолетних</a:t>
            </a:r>
            <a:r>
              <a:rPr lang="ru-RU" sz="12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детей</a:t>
            </a:r>
            <a:r>
              <a:rPr lang="ru-RU" sz="1200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за</a:t>
            </a:r>
            <a:r>
              <a:rPr lang="ru-RU" sz="12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отчетный</a:t>
            </a:r>
            <a:r>
              <a:rPr lang="ru-RU" sz="12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период</a:t>
            </a:r>
            <a:r>
              <a:rPr lang="ru-RU" sz="12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и</a:t>
            </a:r>
            <a:r>
              <a:rPr lang="ru-RU" sz="1200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два</a:t>
            </a:r>
            <a:r>
              <a:rPr lang="ru-RU" sz="12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предшествующих</a:t>
            </a:r>
            <a:r>
              <a:rPr lang="ru-RU" sz="12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006FC0"/>
                </a:solidFill>
                <a:latin typeface="Trebuchet MS"/>
                <a:cs typeface="Trebuchet MS"/>
              </a:rPr>
              <a:t>ему</a:t>
            </a:r>
            <a:r>
              <a:rPr lang="ru-RU" sz="1200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200" spc="-10" dirty="0">
                <a:solidFill>
                  <a:srgbClr val="006FC0"/>
                </a:solidFill>
                <a:latin typeface="Trebuchet MS"/>
                <a:cs typeface="Trebuchet MS"/>
              </a:rPr>
              <a:t>года</a:t>
            </a:r>
            <a:endParaRPr lang="ru-RU" sz="1200" dirty="0">
              <a:latin typeface="Trebuchet MS"/>
              <a:cs typeface="Trebuchet MS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4510872" y="3118358"/>
            <a:ext cx="1204128" cy="10565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29"/>
          <p:cNvSpPr/>
          <p:nvPr/>
        </p:nvSpPr>
        <p:spPr>
          <a:xfrm>
            <a:off x="7292081" y="2706642"/>
            <a:ext cx="4788031" cy="156055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>
                    <a:lumMod val="75000"/>
                  </a:schemeClr>
                </a:solidFill>
              </a:rPr>
              <a:t>Например, при представлении сведений в 2026 году за 2025 год  графа «Сумма поступивших на счет денежных средств (руб.)» заполняется в отношении счетов, указанных в сведениях конкретного лица </a:t>
            </a:r>
          </a:p>
          <a:p>
            <a:pPr algn="ctr"/>
            <a:r>
              <a:rPr lang="ru-RU" sz="1100" dirty="0">
                <a:solidFill>
                  <a:schemeClr val="tx2">
                    <a:lumMod val="75000"/>
                  </a:schemeClr>
                </a:solidFill>
              </a:rPr>
              <a:t>(т.е. открытых счетов  по состоянию на отчетную дату), в случае, если сумма денежных средств, поступивших на такие счета в 2025 году, превышает общий доход декларанта, его супруги (супруга) и несовершеннолетних детей за 2023, 2024 и 2025 годы (в таком случае в отношении каждого счета указывается сумма поступивших на него в 2025 году денежных средств)</a:t>
            </a:r>
            <a:endParaRPr lang="ru-RU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222" name="Скругленный прямоугольник 9221"/>
          <p:cNvSpPr/>
          <p:nvPr/>
        </p:nvSpPr>
        <p:spPr>
          <a:xfrm>
            <a:off x="7292083" y="4724401"/>
            <a:ext cx="4788030" cy="152399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>
                    <a:lumMod val="75000"/>
                  </a:schemeClr>
                </a:solidFill>
              </a:rPr>
              <a:t>Если подобных поступлений не было в 2025 году , то проставляется соответствующая              и графа «Общая сумма денежных средств, поступивших на счета за отчетный период, не превышает общий доход лица, его супруги (супруга) и несовершеннолетних детей за отчетный период и предшествующие два года» не заполняется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313" y="5105400"/>
            <a:ext cx="4206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трелка вправо 2"/>
          <p:cNvSpPr/>
          <p:nvPr/>
        </p:nvSpPr>
        <p:spPr>
          <a:xfrm>
            <a:off x="6458709" y="2801331"/>
            <a:ext cx="833372" cy="2466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0"/>
            <a:ext cx="6947915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6629400" y="4114800"/>
            <a:ext cx="9906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2514600" y="3722814"/>
            <a:ext cx="5181600" cy="21445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82852" y="944880"/>
            <a:ext cx="8125459" cy="787400"/>
            <a:chOff x="1482852" y="944880"/>
            <a:chExt cx="8125459" cy="787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2852" y="944880"/>
              <a:ext cx="2155698" cy="7871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1444" y="944880"/>
              <a:ext cx="6436613" cy="78714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600532"/>
            <a:ext cx="10438130" cy="15683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2920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29"/>
              </a:spcBef>
            </a:pPr>
            <a:endParaRPr sz="2800" dirty="0">
              <a:latin typeface="Times New Roman"/>
              <a:cs typeface="Times New Roman"/>
            </a:endParaRPr>
          </a:p>
          <a:p>
            <a:pPr marL="536575" algn="ctr">
              <a:lnSpc>
                <a:spcPct val="100000"/>
              </a:lnSpc>
            </a:pPr>
            <a:r>
              <a:rPr lang="ru-RU" sz="2400" dirty="0">
                <a:solidFill>
                  <a:srgbClr val="243847"/>
                </a:solidFill>
              </a:rPr>
              <a:t>РАЗДЕЛ</a:t>
            </a:r>
            <a:r>
              <a:rPr lang="ru-RU" sz="2400" spc="-70" dirty="0">
                <a:solidFill>
                  <a:srgbClr val="243847"/>
                </a:solidFill>
              </a:rPr>
              <a:t> </a:t>
            </a:r>
            <a:r>
              <a:rPr lang="ru-RU" sz="2400" dirty="0">
                <a:solidFill>
                  <a:srgbClr val="243847"/>
                </a:solidFill>
              </a:rPr>
              <a:t>5.</a:t>
            </a:r>
            <a:r>
              <a:rPr lang="ru-RU" sz="2400" spc="-80" dirty="0">
                <a:solidFill>
                  <a:srgbClr val="243847"/>
                </a:solidFill>
              </a:rPr>
              <a:t> </a:t>
            </a:r>
            <a:r>
              <a:rPr lang="ru-RU" sz="2400" dirty="0">
                <a:solidFill>
                  <a:srgbClr val="243847"/>
                </a:solidFill>
              </a:rPr>
              <a:t>СВЕДЕНИЯ</a:t>
            </a:r>
            <a:r>
              <a:rPr lang="ru-RU" sz="2400" spc="-40" dirty="0">
                <a:solidFill>
                  <a:srgbClr val="243847"/>
                </a:solidFill>
              </a:rPr>
              <a:t> </a:t>
            </a:r>
            <a:r>
              <a:rPr lang="ru-RU" sz="2400" dirty="0">
                <a:solidFill>
                  <a:srgbClr val="243847"/>
                </a:solidFill>
              </a:rPr>
              <a:t>О</a:t>
            </a:r>
            <a:r>
              <a:rPr lang="ru-RU" sz="2400" spc="-80" dirty="0">
                <a:solidFill>
                  <a:srgbClr val="243847"/>
                </a:solidFill>
              </a:rPr>
              <a:t> </a:t>
            </a:r>
            <a:r>
              <a:rPr lang="ru-RU" sz="2400" dirty="0">
                <a:solidFill>
                  <a:srgbClr val="243847"/>
                </a:solidFill>
              </a:rPr>
              <a:t>ЦЕННЫХ</a:t>
            </a:r>
            <a:r>
              <a:rPr lang="ru-RU" sz="2400" spc="-55" dirty="0">
                <a:solidFill>
                  <a:srgbClr val="243847"/>
                </a:solidFill>
              </a:rPr>
              <a:t> </a:t>
            </a:r>
            <a:r>
              <a:rPr lang="ru-RU" sz="2400" spc="-10" dirty="0">
                <a:solidFill>
                  <a:srgbClr val="243847"/>
                </a:solidFill>
              </a:rPr>
              <a:t>БУМАГАХ</a:t>
            </a:r>
            <a:br>
              <a:rPr lang="ru-RU" sz="2400" spc="-10" dirty="0">
                <a:solidFill>
                  <a:srgbClr val="243847"/>
                </a:solidFill>
              </a:rPr>
            </a:br>
            <a:br>
              <a:rPr lang="ru-RU" sz="2400" spc="-10" dirty="0">
                <a:solidFill>
                  <a:srgbClr val="243847"/>
                </a:solidFill>
              </a:rPr>
            </a:br>
            <a:endParaRPr lang="ru-RU" sz="2400" dirty="0"/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41720" y="5410199"/>
            <a:ext cx="5477256" cy="1447801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9800"/>
            <a:ext cx="5439982" cy="2666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28601" y="4876799"/>
            <a:ext cx="11734799" cy="53339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4F81BD">
                    <a:lumMod val="75000"/>
                  </a:srgbClr>
                </a:solidFill>
              </a:rPr>
              <a:t>При заполнении подразделов 5.1 и 5.2 необходимо заполнять строго в соответствии с документами, подтверждающими </a:t>
            </a:r>
            <a:r>
              <a:rPr lang="ru-RU" dirty="0" err="1">
                <a:solidFill>
                  <a:srgbClr val="4F81BD">
                    <a:lumMod val="75000"/>
                  </a:srgbClr>
                </a:solidFill>
              </a:rPr>
              <a:t>правообладания</a:t>
            </a:r>
            <a:r>
              <a:rPr lang="ru-RU" dirty="0">
                <a:solidFill>
                  <a:srgbClr val="4F81BD">
                    <a:lumMod val="75000"/>
                  </a:srgbClr>
                </a:solidFill>
              </a:rPr>
              <a:t> ценными бумагами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(выписками из соответствующих организаций)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9655" y="577595"/>
            <a:ext cx="9321293" cy="1171194"/>
            <a:chOff x="310895" y="577595"/>
            <a:chExt cx="9412986" cy="117119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0895" y="577595"/>
              <a:ext cx="9412986" cy="7871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3415" y="961643"/>
              <a:ext cx="7090409" cy="78714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577596"/>
            <a:ext cx="10439400" cy="1600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60960" rIns="0" bIns="0" rtlCol="0">
            <a:spAutoFit/>
          </a:bodyPr>
          <a:lstStyle/>
          <a:p>
            <a:pPr marL="1125220" marR="5080" indent="-1113155">
              <a:lnSpc>
                <a:spcPts val="3020"/>
              </a:lnSpc>
              <a:spcBef>
                <a:spcPts val="480"/>
              </a:spcBef>
            </a:pPr>
            <a:r>
              <a:rPr lang="ru-RU" sz="2800" dirty="0">
                <a:solidFill>
                  <a:srgbClr val="243847"/>
                </a:solidFill>
              </a:rPr>
              <a:t>        </a:t>
            </a:r>
            <a:br>
              <a:rPr lang="ru-RU" sz="2800" dirty="0">
                <a:solidFill>
                  <a:srgbClr val="243847"/>
                </a:solidFill>
              </a:rPr>
            </a:br>
            <a:r>
              <a:rPr sz="2400" dirty="0">
                <a:solidFill>
                  <a:srgbClr val="243847"/>
                </a:solidFill>
              </a:rPr>
              <a:t>РАЗДЕЛ</a:t>
            </a:r>
            <a:r>
              <a:rPr sz="2400" spc="-9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6.</a:t>
            </a:r>
            <a:r>
              <a:rPr sz="2400" spc="-9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СВЕДЕНИЯ</a:t>
            </a:r>
            <a:r>
              <a:rPr sz="2400" spc="-8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ОБ</a:t>
            </a:r>
            <a:r>
              <a:rPr sz="2400" spc="-95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ОБЯЗАТЕЛЬСТВАХ </a:t>
            </a:r>
            <a:r>
              <a:rPr lang="ru-RU" sz="2400" spc="-10" dirty="0">
                <a:solidFill>
                  <a:srgbClr val="243847"/>
                </a:solidFill>
              </a:rPr>
              <a:t>               </a:t>
            </a:r>
            <a:br>
              <a:rPr lang="ru-RU" sz="2400" spc="-10" dirty="0">
                <a:solidFill>
                  <a:srgbClr val="243847"/>
                </a:solidFill>
              </a:rPr>
            </a:br>
            <a:r>
              <a:rPr lang="ru-RU" sz="2400" spc="-10" dirty="0">
                <a:solidFill>
                  <a:srgbClr val="243847"/>
                </a:solidFill>
              </a:rPr>
              <a:t>        </a:t>
            </a:r>
            <a:r>
              <a:rPr sz="2400" spc="-10" dirty="0">
                <a:solidFill>
                  <a:srgbClr val="243847"/>
                </a:solidFill>
              </a:rPr>
              <a:t>ИМУЩЕСТВЕННОГО</a:t>
            </a:r>
            <a:r>
              <a:rPr sz="2400" spc="-120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ХАРАКТЕРА</a:t>
            </a:r>
            <a:br>
              <a:rPr lang="ru-RU" sz="2800" spc="-10" dirty="0">
                <a:solidFill>
                  <a:srgbClr val="243847"/>
                </a:solidFill>
              </a:rPr>
            </a:br>
            <a:endParaRPr sz="2800" dirty="0"/>
          </a:p>
        </p:txBody>
      </p:sp>
      <p:grpSp>
        <p:nvGrpSpPr>
          <p:cNvPr id="6" name="object 6"/>
          <p:cNvGrpSpPr/>
          <p:nvPr/>
        </p:nvGrpSpPr>
        <p:grpSpPr>
          <a:xfrm>
            <a:off x="279656" y="1876721"/>
            <a:ext cx="11570039" cy="1329944"/>
            <a:chOff x="358055" y="1883664"/>
            <a:chExt cx="11570039" cy="1329944"/>
          </a:xfrm>
        </p:grpSpPr>
        <p:sp>
          <p:nvSpPr>
            <p:cNvPr id="7" name="object 7"/>
            <p:cNvSpPr/>
            <p:nvPr/>
          </p:nvSpPr>
          <p:spPr>
            <a:xfrm>
              <a:off x="358055" y="2521458"/>
              <a:ext cx="11570039" cy="692150"/>
            </a:xfrm>
            <a:custGeom>
              <a:avLst/>
              <a:gdLst/>
              <a:ahLst/>
              <a:cxnLst/>
              <a:rect l="l" t="t" r="r" b="b"/>
              <a:pathLst>
                <a:path w="11511280" h="692150">
                  <a:moveTo>
                    <a:pt x="0" y="691896"/>
                  </a:moveTo>
                  <a:lnTo>
                    <a:pt x="11510772" y="691896"/>
                  </a:lnTo>
                  <a:lnTo>
                    <a:pt x="11510772" y="0"/>
                  </a:lnTo>
                  <a:lnTo>
                    <a:pt x="0" y="0"/>
                  </a:lnTo>
                  <a:lnTo>
                    <a:pt x="0" y="691896"/>
                  </a:lnTo>
                  <a:close/>
                </a:path>
              </a:pathLst>
            </a:custGeom>
            <a:ln w="28956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0956" y="1883664"/>
              <a:ext cx="9758934" cy="56768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91227" y="2097024"/>
              <a:ext cx="2294381" cy="56768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62000" y="3254883"/>
            <a:ext cx="2209800" cy="73866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 marL="359410" marR="352425" indent="17780" algn="just">
              <a:lnSpc>
                <a:spcPct val="100000"/>
              </a:lnSpc>
            </a:pPr>
            <a:r>
              <a:rPr sz="1600" b="1" spc="-10" dirty="0">
                <a:solidFill>
                  <a:srgbClr val="FF0000"/>
                </a:solidFill>
                <a:latin typeface="Trebuchet MS"/>
                <a:cs typeface="Trebuchet MS"/>
              </a:rPr>
              <a:t>Указывается фактическое пользование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5535" y="5943600"/>
            <a:ext cx="11502559" cy="82073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 marL="90805" algn="just">
              <a:lnSpc>
                <a:spcPts val="1625"/>
              </a:lnSpc>
            </a:pP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Не</a:t>
            </a:r>
            <a:r>
              <a:rPr lang="ru-RU" sz="1400" spc="114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требуется</a:t>
            </a:r>
            <a:r>
              <a:rPr lang="ru-RU" sz="1400" spc="10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lang="ru-RU" sz="1400" spc="114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данном</a:t>
            </a:r>
            <a:r>
              <a:rPr lang="ru-RU" sz="1400" spc="1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подразделе</a:t>
            </a:r>
            <a:r>
              <a:rPr lang="ru-RU" sz="1400" spc="9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справки</a:t>
            </a:r>
            <a:r>
              <a:rPr lang="ru-RU" sz="1400" spc="1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одного</a:t>
            </a:r>
            <a:r>
              <a:rPr lang="ru-RU" sz="1400" spc="1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из</a:t>
            </a:r>
            <a:r>
              <a:rPr lang="ru-RU" sz="1400" spc="11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супругов</a:t>
            </a:r>
            <a:r>
              <a:rPr lang="ru-RU" sz="1400" spc="114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указывать</a:t>
            </a:r>
            <a:r>
              <a:rPr lang="ru-RU" sz="1400" spc="1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все</a:t>
            </a:r>
            <a:r>
              <a:rPr lang="ru-RU" sz="1400" spc="114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объекты</a:t>
            </a:r>
            <a:r>
              <a:rPr lang="ru-RU" sz="1400" spc="1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недвижимости,</a:t>
            </a:r>
            <a:r>
              <a:rPr lang="ru-RU" sz="1400" spc="1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находящиеся</a:t>
            </a:r>
            <a:r>
              <a:rPr lang="ru-RU" sz="1400" spc="10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lang="ru-RU" sz="1400" spc="11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spc="-10" dirty="0">
                <a:solidFill>
                  <a:srgbClr val="006FC0"/>
                </a:solidFill>
                <a:latin typeface="Trebuchet MS"/>
                <a:cs typeface="Trebuchet MS"/>
              </a:rPr>
              <a:t>собственности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другого</a:t>
            </a:r>
            <a:r>
              <a:rPr lang="ru-RU" sz="1400" spc="4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супруга,</a:t>
            </a:r>
            <a:r>
              <a:rPr lang="ru-RU" sz="1400" spc="49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при</a:t>
            </a:r>
            <a:r>
              <a:rPr lang="ru-RU" sz="1400" spc="49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одновременном</a:t>
            </a:r>
            <a:r>
              <a:rPr lang="ru-RU" sz="1400" spc="4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наличии</a:t>
            </a:r>
            <a:r>
              <a:rPr lang="ru-RU" sz="1400" spc="4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следующих</a:t>
            </a:r>
            <a:r>
              <a:rPr lang="ru-RU" sz="1400" spc="45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двух</a:t>
            </a:r>
            <a:r>
              <a:rPr lang="ru-RU" sz="1400" spc="4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условий:</a:t>
            </a:r>
            <a:r>
              <a:rPr lang="ru-RU" sz="1400" spc="4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отсутствует</a:t>
            </a:r>
            <a:r>
              <a:rPr lang="ru-RU" sz="1400" spc="49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фактическое</a:t>
            </a:r>
            <a:r>
              <a:rPr lang="ru-RU" sz="1400" spc="4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пользование</a:t>
            </a:r>
            <a:r>
              <a:rPr lang="ru-RU" sz="1400" spc="40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этим</a:t>
            </a:r>
            <a:r>
              <a:rPr lang="ru-RU" sz="1400" spc="35" dirty="0">
                <a:solidFill>
                  <a:srgbClr val="006FC0"/>
                </a:solidFill>
                <a:latin typeface="Trebuchet MS"/>
                <a:cs typeface="Trebuchet MS"/>
              </a:rPr>
              <a:t>  </a:t>
            </a:r>
            <a:r>
              <a:rPr lang="ru-RU" sz="1400" spc="-10" dirty="0">
                <a:solidFill>
                  <a:srgbClr val="006FC0"/>
                </a:solidFill>
                <a:latin typeface="Trebuchet MS"/>
                <a:cs typeface="Trebuchet MS"/>
              </a:rPr>
              <a:t>объектом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супругом;</a:t>
            </a:r>
            <a:r>
              <a:rPr lang="ru-RU" sz="1400" spc="9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эти</a:t>
            </a:r>
            <a:r>
              <a:rPr lang="ru-RU" sz="1400" spc="8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объекты</a:t>
            </a:r>
            <a:r>
              <a:rPr lang="ru-RU" sz="1400" spc="10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указаны</a:t>
            </a:r>
            <a:r>
              <a:rPr lang="ru-RU" sz="1400" spc="10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lang="ru-RU" sz="1400" spc="10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подразделе</a:t>
            </a:r>
            <a:r>
              <a:rPr lang="ru-RU" sz="1400" spc="10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3.1</a:t>
            </a:r>
            <a:r>
              <a:rPr lang="ru-RU" sz="1400" spc="9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раздела</a:t>
            </a:r>
            <a:r>
              <a:rPr lang="ru-RU" sz="1400" spc="9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3</a:t>
            </a:r>
            <a:r>
              <a:rPr lang="ru-RU" sz="1400" spc="9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соответствующих</a:t>
            </a:r>
            <a:r>
              <a:rPr lang="ru-RU" sz="1400" spc="10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сведений.</a:t>
            </a:r>
            <a:r>
              <a:rPr lang="ru-RU" sz="1400" spc="10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Аналогично</a:t>
            </a:r>
            <a:r>
              <a:rPr lang="ru-RU" sz="1400" spc="11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lang="ru-RU" sz="1400" spc="9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006FC0"/>
                </a:solidFill>
                <a:latin typeface="Trebuchet MS"/>
                <a:cs typeface="Trebuchet MS"/>
              </a:rPr>
              <a:t>отношении</a:t>
            </a:r>
            <a:r>
              <a:rPr lang="ru-RU" sz="1400" spc="10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400" spc="-10" dirty="0">
                <a:solidFill>
                  <a:srgbClr val="006FC0"/>
                </a:solidFill>
                <a:latin typeface="Trebuchet MS"/>
                <a:cs typeface="Trebuchet MS"/>
              </a:rPr>
              <a:t>несовершеннолетних детей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9656" y="1946276"/>
            <a:ext cx="10845546" cy="542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04775" rIns="0" bIns="0" rtlCol="0">
            <a:spAutoFit/>
          </a:bodyPr>
          <a:lstStyle/>
          <a:p>
            <a:pPr marL="4157345" marR="1042035" indent="-3701415">
              <a:lnSpc>
                <a:spcPct val="70000"/>
              </a:lnSpc>
              <a:spcBef>
                <a:spcPts val="825"/>
              </a:spcBef>
            </a:pPr>
            <a:r>
              <a:rPr lang="ru-RU" sz="2000" b="1" i="1" dirty="0">
                <a:solidFill>
                  <a:srgbClr val="124262"/>
                </a:solidFill>
                <a:latin typeface="Georgia"/>
                <a:cs typeface="Georgia"/>
              </a:rPr>
              <a:t>подраздел 6.1 «Объекты недвижимого имущества, находящиеся в  пользовании»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16814" y="2521458"/>
            <a:ext cx="116227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Указывается</a:t>
            </a:r>
            <a:r>
              <a:rPr lang="ru-RU" sz="16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недвижимое</a:t>
            </a:r>
            <a:r>
              <a:rPr lang="ru-RU" sz="1600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имущество,</a:t>
            </a:r>
            <a:r>
              <a:rPr lang="ru-RU" sz="16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находящееся</a:t>
            </a:r>
            <a:r>
              <a:rPr lang="ru-RU" sz="1600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во</a:t>
            </a:r>
            <a:r>
              <a:rPr lang="ru-RU" sz="1600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spc="-10" dirty="0">
                <a:solidFill>
                  <a:srgbClr val="006FC0"/>
                </a:solidFill>
                <a:latin typeface="Trebuchet MS"/>
                <a:cs typeface="Trebuchet MS"/>
              </a:rPr>
              <a:t>временном</a:t>
            </a:r>
            <a:r>
              <a:rPr lang="ru-RU" sz="16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пользовании</a:t>
            </a:r>
            <a:r>
              <a:rPr lang="ru-RU" sz="16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(не</a:t>
            </a:r>
            <a:r>
              <a:rPr lang="ru-RU" sz="1600" spc="-2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lang="ru-RU" sz="16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spc="-10" dirty="0">
                <a:solidFill>
                  <a:srgbClr val="006FC0"/>
                </a:solidFill>
                <a:latin typeface="Trebuchet MS"/>
                <a:cs typeface="Trebuchet MS"/>
              </a:rPr>
              <a:t>собственности)</a:t>
            </a:r>
            <a:endParaRPr lang="ru-RU" sz="16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декларанта,</a:t>
            </a:r>
            <a:r>
              <a:rPr lang="ru-RU" sz="16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а</a:t>
            </a:r>
            <a:r>
              <a:rPr lang="ru-RU" sz="16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также</a:t>
            </a:r>
            <a:r>
              <a:rPr lang="ru-RU" sz="1600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основание</a:t>
            </a:r>
            <a:r>
              <a:rPr lang="ru-RU" sz="1600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пользования</a:t>
            </a:r>
            <a:r>
              <a:rPr lang="ru-RU" sz="1600" spc="-6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(договор</a:t>
            </a:r>
            <a:r>
              <a:rPr lang="ru-RU" sz="1600" spc="-8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аренды,</a:t>
            </a:r>
            <a:r>
              <a:rPr lang="ru-RU" sz="16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безвозмездное</a:t>
            </a:r>
            <a:r>
              <a:rPr lang="ru-RU" sz="1600" spc="-7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пользование</a:t>
            </a:r>
            <a:r>
              <a:rPr lang="ru-RU" sz="1600" spc="-60" dirty="0">
                <a:solidFill>
                  <a:srgbClr val="006FC0"/>
                </a:solidFill>
                <a:latin typeface="Trebuchet MS"/>
                <a:cs typeface="Trebuchet MS"/>
              </a:rPr>
              <a:t> (регистрация) </a:t>
            </a:r>
            <a:r>
              <a:rPr lang="ru-RU" sz="1600" dirty="0">
                <a:solidFill>
                  <a:srgbClr val="006FC0"/>
                </a:solidFill>
                <a:latin typeface="Trebuchet MS"/>
                <a:cs typeface="Trebuchet MS"/>
              </a:rPr>
              <a:t>и</a:t>
            </a:r>
            <a:r>
              <a:rPr lang="ru-RU" sz="16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lang="ru-RU" sz="1600" spc="-10" dirty="0">
                <a:solidFill>
                  <a:srgbClr val="006FC0"/>
                </a:solidFill>
                <a:latin typeface="Trebuchet MS"/>
                <a:cs typeface="Trebuchet MS"/>
              </a:rPr>
              <a:t>другие)</a:t>
            </a:r>
            <a:endParaRPr lang="ru-RU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1" y="3254883"/>
            <a:ext cx="5715000" cy="2688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93547"/>
            <a:ext cx="1905000" cy="2026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2560" y="560640"/>
            <a:ext cx="9413240" cy="1171575"/>
            <a:chOff x="550163" y="752855"/>
            <a:chExt cx="9413240" cy="1171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0163" y="752855"/>
              <a:ext cx="9412986" cy="7871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0163" y="1136903"/>
              <a:ext cx="7090409" cy="78714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560639"/>
            <a:ext cx="10439401" cy="15997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60325" rIns="0" bIns="0" rtlCol="0">
            <a:spAutoFit/>
          </a:bodyPr>
          <a:lstStyle/>
          <a:p>
            <a:pPr marL="12700" marR="5080" algn="ctr">
              <a:lnSpc>
                <a:spcPts val="3030"/>
              </a:lnSpc>
              <a:spcBef>
                <a:spcPts val="475"/>
              </a:spcBef>
            </a:pPr>
            <a:r>
              <a:rPr sz="2400" dirty="0">
                <a:solidFill>
                  <a:srgbClr val="243847"/>
                </a:solidFill>
              </a:rPr>
              <a:t>РАЗДЕЛ</a:t>
            </a:r>
            <a:r>
              <a:rPr sz="2400" spc="-9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6.</a:t>
            </a:r>
            <a:r>
              <a:rPr sz="2400" spc="-9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СВЕДЕНИЯ</a:t>
            </a:r>
            <a:r>
              <a:rPr sz="2400" spc="-8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ОБ</a:t>
            </a:r>
            <a:r>
              <a:rPr sz="2400" spc="-95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ОБЯЗАТЕЛЬСТВАХ ИМУЩЕСТВЕННОГО</a:t>
            </a:r>
            <a:r>
              <a:rPr sz="2400" spc="-135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ХАРАКТЕРА</a:t>
            </a:r>
            <a:br>
              <a:rPr lang="ru-RU" sz="2400" spc="-10" dirty="0">
                <a:solidFill>
                  <a:srgbClr val="243847"/>
                </a:solidFill>
              </a:rPr>
            </a:br>
            <a:br>
              <a:rPr lang="ru-RU" sz="2800" spc="-10" dirty="0">
                <a:solidFill>
                  <a:srgbClr val="243847"/>
                </a:solidFill>
              </a:rPr>
            </a:br>
            <a:endParaRPr sz="2800" dirty="0"/>
          </a:p>
        </p:txBody>
      </p:sp>
      <p:sp>
        <p:nvSpPr>
          <p:cNvPr id="6" name="object 6"/>
          <p:cNvSpPr txBox="1"/>
          <p:nvPr/>
        </p:nvSpPr>
        <p:spPr>
          <a:xfrm>
            <a:off x="6820661" y="2607580"/>
            <a:ext cx="5325110" cy="4174220"/>
          </a:xfrm>
          <a:prstGeom prst="rect">
            <a:avLst/>
          </a:prstGeom>
          <a:ln w="28955">
            <a:solidFill>
              <a:srgbClr val="FFFFFF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91440" marR="11430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28600" algn="l"/>
              </a:tabLst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 подразделе подлежат указанию:</a:t>
            </a:r>
          </a:p>
          <a:p>
            <a:pPr marL="91440" marR="114300" lvl="0" indent="13716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228600" algn="l"/>
              </a:tabLst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договор</a:t>
            </a:r>
            <a:r>
              <a:rPr kumimoji="0" lang="ru-RU" sz="900" b="0" i="0" u="none" strike="noStrike" kern="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предоставлении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кредита,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том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числе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при</a:t>
            </a:r>
            <a:r>
              <a:rPr kumimoji="0" lang="ru-RU" sz="9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наличии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у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лица</a:t>
            </a:r>
            <a:r>
              <a:rPr kumimoji="0" lang="ru-RU" sz="900" b="0" i="0" u="none" strike="noStrike" kern="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кредитной</a:t>
            </a:r>
            <a:r>
              <a:rPr kumimoji="0" lang="ru-RU" sz="9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карты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доступным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лимитом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овердрафта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(указываются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обязательства, возникшие</a:t>
            </a:r>
            <a:r>
              <a:rPr kumimoji="0" lang="ru-RU" sz="9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связи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</a:t>
            </a:r>
            <a:r>
              <a:rPr kumimoji="0" lang="ru-RU" sz="9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имеющейся задолженностью</a:t>
            </a:r>
            <a:r>
              <a:rPr kumimoji="0" lang="ru-RU" sz="900" b="0" i="0" u="none" strike="noStrike" kern="0" cap="none" spc="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кредитной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карте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конец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отчетного периода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равной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или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превышающей</a:t>
            </a:r>
            <a:r>
              <a:rPr kumimoji="0" lang="ru-RU" sz="900" b="0" i="0" u="none" strike="noStrike" kern="0" cap="none" spc="50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500</a:t>
            </a:r>
            <a:r>
              <a:rPr kumimoji="0" lang="ru-RU" sz="900" b="0" i="0" u="none" strike="noStrike" kern="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000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руб.);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228600" marR="0" lvl="0" indent="-13716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228600" algn="l"/>
              </a:tabLst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договор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финансовой</a:t>
            </a:r>
            <a:r>
              <a:rPr kumimoji="0" lang="ru-RU" sz="9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аренды</a:t>
            </a:r>
            <a:r>
              <a:rPr kumimoji="0" lang="ru-RU" sz="9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(лизинг);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228600" marR="0" lvl="0" indent="-13716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228600" algn="l"/>
              </a:tabLst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договор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займа;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228600" marR="0" lvl="0" indent="-13716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228600" algn="l"/>
              </a:tabLst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договор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финансирования</a:t>
            </a:r>
            <a:r>
              <a:rPr kumimoji="0" lang="ru-RU" sz="9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под</a:t>
            </a:r>
            <a:r>
              <a:rPr kumimoji="0" lang="ru-RU" sz="9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уступку</a:t>
            </a:r>
            <a:r>
              <a:rPr kumimoji="0" lang="ru-RU" sz="9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денежного</a:t>
            </a:r>
            <a:r>
              <a:rPr kumimoji="0" lang="ru-RU" sz="9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требования;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228600" marR="0" lvl="0" indent="-13716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228600" algn="l"/>
              </a:tabLst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обязательства, связанные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</a:t>
            </a:r>
            <a:r>
              <a:rPr kumimoji="0" lang="ru-RU" sz="9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заключением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договора</a:t>
            </a:r>
            <a:r>
              <a:rPr kumimoji="0" lang="ru-RU" sz="900" b="0" i="0" u="none" strike="noStrike" kern="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уступке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права</a:t>
            </a:r>
            <a:r>
              <a:rPr kumimoji="0" lang="ru-RU" sz="9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требования;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228600" marR="0" lvl="0" indent="-13716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228600" algn="l"/>
              </a:tabLst>
              <a:defRPr/>
            </a:pP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обязательства</a:t>
            </a:r>
            <a:r>
              <a:rPr kumimoji="0" lang="ru-RU" sz="900" b="0" i="0" u="none" strike="noStrike" kern="0" cap="none" spc="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вследствие причинения</a:t>
            </a:r>
            <a:r>
              <a:rPr kumimoji="0" lang="ru-RU" sz="9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вреда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(финансовые);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91440" marR="226060" lvl="0" indent="136525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227965" algn="l"/>
              </a:tabLst>
              <a:defRPr/>
            </a:pP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обязательства</a:t>
            </a:r>
            <a:r>
              <a:rPr kumimoji="0" lang="ru-RU" sz="900" b="0" i="0" u="none" strike="noStrike" kern="0" cap="none" spc="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</a:t>
            </a:r>
            <a:r>
              <a:rPr kumimoji="0" lang="ru-RU" sz="900" b="0" i="0" u="none" strike="noStrike" kern="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договору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поручительства</a:t>
            </a:r>
            <a:r>
              <a:rPr kumimoji="0" lang="ru-RU" sz="900" b="0" i="0" u="none" strike="noStrike" kern="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(в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случае,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если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</a:t>
            </a:r>
            <a:r>
              <a:rPr kumimoji="0" lang="ru-RU" sz="900" b="0" i="0" u="none" strike="noStrike" kern="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состоянию</a:t>
            </a:r>
            <a:r>
              <a:rPr kumimoji="0" lang="ru-RU" sz="900" b="0" i="0" u="none" strike="noStrike" kern="0" cap="none" spc="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отчетную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дату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должник</a:t>
            </a:r>
            <a:r>
              <a:rPr kumimoji="0" lang="ru-RU" sz="9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не</a:t>
            </a:r>
            <a:r>
              <a:rPr kumimoji="0" lang="ru-RU" sz="900" b="0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исполняет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или</a:t>
            </a:r>
            <a:r>
              <a:rPr kumimoji="0" lang="ru-RU" sz="9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исполняет</a:t>
            </a:r>
            <a:r>
              <a:rPr kumimoji="0" lang="ru-RU" sz="9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обязательства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перед</a:t>
            </a:r>
            <a:r>
              <a:rPr kumimoji="0" lang="ru-RU" sz="900" b="0" i="0" u="none" strike="noStrike" kern="0" cap="none" spc="-6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кредитором</a:t>
            </a:r>
            <a:r>
              <a:rPr kumimoji="0" lang="ru-RU" sz="9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ненадлежащим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образом и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соответствующие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обязательства</a:t>
            </a:r>
            <a:r>
              <a:rPr kumimoji="0" lang="ru-RU" sz="900" b="0" i="0" u="none" strike="noStrike" kern="0" cap="none" spc="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возникли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у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поручителя);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91440" marR="781685" lvl="0" indent="13716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228600" algn="l"/>
              </a:tabLst>
              <a:defRPr/>
            </a:pP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обязательства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по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уплате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алиментов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(если</a:t>
            </a:r>
            <a:r>
              <a:rPr kumimoji="0" lang="ru-RU" sz="9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состоянию</a:t>
            </a:r>
            <a:r>
              <a:rPr kumimoji="0" lang="ru-RU" sz="900" b="0" i="0" u="none" strike="noStrike" kern="0" cap="none" spc="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отчетную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дату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сумма невыплаченных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алиментов</a:t>
            </a:r>
            <a:r>
              <a:rPr kumimoji="0" lang="ru-RU" sz="900" b="0" i="0" u="none" strike="noStrike" kern="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равна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или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превышает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500</a:t>
            </a:r>
            <a:r>
              <a:rPr kumimoji="0" lang="ru-RU" sz="900" b="0" i="0" u="none" strike="noStrike" kern="0" cap="none" spc="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000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руб.);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91440" marR="202565" lvl="0" indent="13716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228600" algn="l"/>
              </a:tabLst>
              <a:defRPr/>
            </a:pP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обязательства</a:t>
            </a:r>
            <a:r>
              <a:rPr kumimoji="0" lang="ru-RU" sz="900" b="0" i="0" u="none" strike="noStrike" kern="0" cap="none" spc="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выплате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арендной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платы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за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наем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жилого или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нежилого</a:t>
            </a:r>
            <a:r>
              <a:rPr kumimoji="0" lang="ru-RU" sz="900" b="0" i="0" u="none" strike="noStrike" kern="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помещения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(если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состоянию</a:t>
            </a:r>
            <a:r>
              <a:rPr kumimoji="0" lang="ru-RU" sz="900" b="0" i="0" u="none" strike="noStrike" kern="0" cap="none" spc="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отчетную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дату сумма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невыплаченной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арендной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платы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равна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или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превышает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500</a:t>
            </a:r>
            <a:r>
              <a:rPr kumimoji="0" lang="ru-RU" sz="900" b="0" i="0" u="none" strike="noStrike" kern="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000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руб.);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287655" marR="0" lvl="0" indent="-19621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287655" algn="l"/>
              </a:tabLst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выкупленная</a:t>
            </a:r>
            <a:r>
              <a:rPr kumimoji="0" lang="ru-RU" sz="900" b="0" i="0" u="none" strike="noStrike" kern="0" cap="none" spc="-7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дебиторская</a:t>
            </a:r>
            <a:r>
              <a:rPr kumimoji="0" lang="ru-RU" sz="9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задолженность;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91440" marR="95885" lvl="0" indent="19621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287655" algn="l"/>
              </a:tabLst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финансовые</a:t>
            </a:r>
            <a:r>
              <a:rPr kumimoji="0" lang="ru-RU" sz="9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обязательства,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участником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которых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9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силу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Федерального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закона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23</a:t>
            </a:r>
            <a:r>
              <a:rPr kumimoji="0" lang="ru-RU" sz="9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декабря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2003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года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№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177-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ФЗ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«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страховании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вкладов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банках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Российской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Федерации»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является государственная</a:t>
            </a:r>
            <a:r>
              <a:rPr kumimoji="0" lang="ru-RU" sz="900" b="0" i="0" u="none" strike="noStrike" kern="0" cap="none" spc="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корпорация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 «Агентство</a:t>
            </a:r>
            <a:r>
              <a:rPr kumimoji="0" lang="ru-RU" sz="900" b="0" i="0" u="none" strike="noStrike" kern="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страхованию</a:t>
            </a:r>
            <a:r>
              <a:rPr kumimoji="0" lang="ru-RU" sz="900" b="0" i="0" u="none" strike="noStrike" kern="0" cap="none" spc="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вкладов»;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287655" marR="0" lvl="0" indent="-19621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287655" algn="l"/>
              </a:tabLst>
              <a:defRPr/>
            </a:pP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предоставленные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брокером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займы</a:t>
            </a:r>
            <a:r>
              <a:rPr kumimoji="0" lang="ru-RU" sz="900" b="0" i="0" u="none" strike="noStrike" kern="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(т.н.</a:t>
            </a:r>
            <a:r>
              <a:rPr kumimoji="0" lang="ru-RU" sz="9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«м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аржинальные</a:t>
            </a:r>
            <a:r>
              <a:rPr kumimoji="0" lang="ru-RU" sz="900" b="0" i="0" u="none" strike="noStrike" kern="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сделки»);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91440" marR="392430" lvl="0" indent="19621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>
                <a:tab pos="287655" algn="l"/>
              </a:tabLst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обязательства</a:t>
            </a:r>
            <a:r>
              <a:rPr kumimoji="0" lang="ru-RU" sz="900" b="0" i="0" u="none" strike="noStrike" kern="0" cap="none" spc="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</a:t>
            </a:r>
            <a:r>
              <a:rPr kumimoji="0" lang="ru-RU" sz="9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незакрытым</a:t>
            </a:r>
            <a:r>
              <a:rPr kumimoji="0" lang="ru-RU" sz="9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сделкам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РЕПО</a:t>
            </a:r>
            <a:r>
              <a:rPr kumimoji="0" lang="ru-RU" sz="9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</a:t>
            </a:r>
            <a:r>
              <a:rPr kumimoji="0" lang="ru-RU" sz="9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СВОП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(у</a:t>
            </a:r>
            <a:r>
              <a:rPr kumimoji="0" lang="ru-RU" sz="9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клиента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имеются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требования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обязательства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</a:t>
            </a:r>
            <a:r>
              <a:rPr kumimoji="0" lang="ru-RU" sz="900" b="0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этим</a:t>
            </a:r>
            <a:r>
              <a:rPr kumimoji="0" lang="ru-RU" sz="9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сделкам);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91440" marR="32004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Срочные</a:t>
            </a:r>
            <a:r>
              <a:rPr kumimoji="0" lang="ru-RU" sz="900" b="0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обязательства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финансового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характера</a:t>
            </a:r>
            <a:r>
              <a:rPr kumimoji="0" lang="ru-RU" sz="9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</a:t>
            </a:r>
            <a:r>
              <a:rPr kumimoji="0" lang="ru-RU" sz="9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неисполненной</a:t>
            </a:r>
            <a:r>
              <a:rPr kumimoji="0" lang="ru-RU" sz="9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</a:t>
            </a:r>
            <a:r>
              <a:rPr kumimoji="0" lang="ru-RU" sz="9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отчетную</a:t>
            </a:r>
            <a:r>
              <a:rPr kumimoji="0" lang="ru-RU" sz="9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дату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второй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части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договора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РЕПО</a:t>
            </a:r>
            <a:r>
              <a:rPr kumimoji="0" lang="ru-RU" sz="9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подлежат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отражению</a:t>
            </a:r>
            <a:r>
              <a:rPr kumimoji="0" lang="ru-RU" sz="900" b="0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9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размере</a:t>
            </a:r>
            <a:r>
              <a:rPr kumimoji="0" lang="ru-RU" sz="900" b="0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обязательства</a:t>
            </a:r>
            <a:r>
              <a:rPr kumimoji="0" lang="ru-RU" sz="900" b="0" i="0" u="none" strike="noStrike" kern="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гражданина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по</a:t>
            </a:r>
            <a:r>
              <a:rPr kumimoji="0" lang="ru-RU" sz="9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уплате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денежных</a:t>
            </a:r>
            <a:r>
              <a:rPr kumimoji="0" lang="ru-RU" sz="900" b="0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средств.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287655" marR="0" lvl="0" indent="-196215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 startAt="14"/>
              <a:tabLst>
                <a:tab pos="287655" algn="l"/>
              </a:tabLst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фьючерсный</a:t>
            </a:r>
            <a:r>
              <a:rPr kumimoji="0" lang="ru-RU" sz="900" b="0" i="0" u="none" strike="noStrike" kern="0" cap="none" spc="-6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договор;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287655" marR="0" lvl="0" indent="-196215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 startAt="14"/>
              <a:tabLst>
                <a:tab pos="287655" algn="l"/>
              </a:tabLst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иные</a:t>
            </a:r>
            <a:r>
              <a:rPr kumimoji="0" lang="ru-RU" sz="900" b="0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обязательства, в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том</a:t>
            </a:r>
            <a:r>
              <a:rPr kumimoji="0" lang="ru-RU" sz="900" b="0" i="0" u="none" strike="noStrike" kern="0" cap="none" spc="-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числе</a:t>
            </a:r>
            <a:r>
              <a:rPr kumimoji="0" lang="ru-RU" sz="900" b="0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установленные</a:t>
            </a:r>
            <a:r>
              <a:rPr kumimoji="0" lang="ru-RU" sz="900" b="0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решением</a:t>
            </a:r>
            <a:r>
              <a:rPr kumimoji="0" lang="ru-RU" sz="900" b="0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суда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8600" y="2240063"/>
            <a:ext cx="10962641" cy="3507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1" u="none" strike="noStrike" kern="0" cap="none" spc="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подраздел</a:t>
            </a:r>
            <a:r>
              <a:rPr kumimoji="0" lang="ru-RU" sz="2200" b="1" i="1" u="none" strike="noStrike" kern="0" cap="none" spc="-9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 </a:t>
            </a:r>
            <a:r>
              <a:rPr kumimoji="0" lang="ru-RU" sz="2200" b="1" i="1" u="none" strike="noStrike" kern="0" cap="none" spc="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6.2 </a:t>
            </a:r>
            <a:r>
              <a:rPr kumimoji="0" lang="ru-RU" sz="2200" b="1" i="1" u="none" strike="noStrike" kern="0" cap="none" spc="-9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 </a:t>
            </a:r>
            <a:r>
              <a:rPr kumimoji="0" lang="ru-RU" sz="2200" b="1" i="1" u="none" strike="noStrike" kern="0" cap="none" spc="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«Срочные</a:t>
            </a:r>
            <a:r>
              <a:rPr kumimoji="0" lang="ru-RU" sz="2200" b="1" i="1" u="none" strike="noStrike" kern="0" cap="none" spc="-65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 </a:t>
            </a:r>
            <a:r>
              <a:rPr kumimoji="0" lang="ru-RU" sz="2200" b="1" i="1" u="none" strike="noStrike" kern="0" cap="none" spc="-1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обязательства</a:t>
            </a:r>
            <a:r>
              <a:rPr kumimoji="0" lang="ru-RU" sz="2200" b="1" i="1" u="none" strike="noStrike" kern="0" cap="none" spc="-9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 </a:t>
            </a:r>
            <a:r>
              <a:rPr kumimoji="0" lang="ru-RU" sz="2200" b="1" i="1" u="none" strike="noStrike" kern="0" cap="none" spc="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финансового</a:t>
            </a:r>
            <a:r>
              <a:rPr kumimoji="0" lang="ru-RU" sz="2200" b="1" i="1" u="none" strike="noStrike" kern="0" cap="none" spc="-55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 </a:t>
            </a:r>
            <a:r>
              <a:rPr kumimoji="0" lang="ru-RU" sz="2200" b="1" i="1" u="none" strike="noStrike" kern="0" cap="none" spc="-1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характера»</a:t>
            </a:r>
            <a:endParaRPr lang="ru-RU" sz="2200" dirty="0">
              <a:solidFill>
                <a:prstClr val="black"/>
              </a:solidFill>
              <a:latin typeface="Georgia"/>
              <a:cs typeface="Georgi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2560" y="2971800"/>
            <a:ext cx="6466840" cy="11430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62559" y="4267200"/>
            <a:ext cx="6466841" cy="111761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40005" rIns="0" bIns="0" rtlCol="0">
            <a:spAutoFit/>
          </a:bodyPr>
          <a:lstStyle/>
          <a:p>
            <a:pPr marL="91440" marR="80645" lvl="0" indent="0" algn="just" defTabSz="914400" eaLnBrk="1" fontAlgn="auto" latinLnBrk="0" hangingPunct="1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В данном</a:t>
            </a:r>
            <a:r>
              <a:rPr kumimoji="0" lang="ru-RU" sz="1400" b="0" i="0" u="none" strike="noStrike" kern="0" cap="none" spc="43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подразделе</a:t>
            </a:r>
            <a:r>
              <a:rPr kumimoji="0" lang="ru-RU" sz="1400" b="0" i="0" u="none" strike="noStrike" kern="0" cap="none" spc="4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указывается</a:t>
            </a:r>
            <a:r>
              <a:rPr kumimoji="0" lang="ru-RU" sz="1400" b="0" i="0" u="none" strike="noStrike" kern="0" cap="none" spc="43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каждое</a:t>
            </a:r>
            <a:r>
              <a:rPr kumimoji="0" lang="ru-RU" sz="1400" b="0" i="0" u="sng" strike="noStrike" kern="0" cap="none" spc="4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имеющееся</a:t>
            </a:r>
            <a:r>
              <a:rPr kumimoji="0" lang="ru-RU" sz="1400" b="0" i="0" u="sng" strike="noStrike" kern="0" cap="none" spc="4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на</a:t>
            </a:r>
            <a:r>
              <a:rPr kumimoji="0" lang="ru-RU" sz="1400" b="0" i="0" u="sng" strike="noStrike" kern="0" cap="none" spc="4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sng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отчетную</a:t>
            </a:r>
            <a:r>
              <a:rPr kumimoji="0" lang="ru-RU" sz="1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дату</a:t>
            </a:r>
            <a:r>
              <a:rPr kumimoji="0" lang="ru-RU" sz="1400" b="0" i="0" u="sng" strike="noStrike" kern="0" cap="none" spc="11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срочное</a:t>
            </a:r>
            <a:r>
              <a:rPr kumimoji="0" lang="ru-RU" sz="1400" b="0" i="0" u="none" strike="noStrike" kern="0" cap="none" spc="1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обязательство</a:t>
            </a:r>
            <a:r>
              <a:rPr kumimoji="0" lang="ru-RU" sz="1400" b="0" i="0" u="none" strike="noStrike" kern="0" cap="none" spc="1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финансового</a:t>
            </a:r>
            <a:r>
              <a:rPr kumimoji="0" lang="ru-RU" sz="1400" b="0" i="0" u="none" strike="noStrike" kern="0" cap="none" spc="1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характера</a:t>
            </a:r>
            <a:r>
              <a:rPr kumimoji="0" lang="ru-RU" sz="1400" b="0" i="0" u="none" strike="noStrike" kern="0" cap="none" spc="11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на</a:t>
            </a:r>
            <a:r>
              <a:rPr kumimoji="0" lang="ru-RU" sz="1400" b="0" i="0" u="sng" strike="noStrike" kern="0" cap="none" spc="11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сумму,</a:t>
            </a:r>
            <a:r>
              <a:rPr kumimoji="0" lang="ru-RU" sz="1400" b="0" i="0" u="sng" strike="noStrike" kern="0" cap="none" spc="1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sng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равную</a:t>
            </a:r>
            <a:r>
              <a:rPr kumimoji="0" lang="ru-RU" sz="1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или</a:t>
            </a:r>
            <a:r>
              <a:rPr kumimoji="0" lang="ru-RU" sz="1400" b="0" i="0" u="sng" strike="noStrike" kern="0" cap="none" spc="9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  </a:t>
            </a:r>
            <a:r>
              <a:rPr kumimoji="0" lang="ru-RU" sz="14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превышающую</a:t>
            </a:r>
            <a:r>
              <a:rPr kumimoji="0" lang="ru-RU" sz="1400" b="0" i="0" u="sng" strike="noStrike" kern="0" cap="none" spc="9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  </a:t>
            </a:r>
            <a:r>
              <a:rPr kumimoji="0" lang="ru-RU" sz="14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500</a:t>
            </a:r>
            <a:r>
              <a:rPr kumimoji="0" lang="ru-RU" sz="1400" b="0" i="0" u="sng" strike="noStrike" kern="0" cap="none" spc="10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  </a:t>
            </a:r>
            <a:r>
              <a:rPr kumimoji="0" lang="ru-RU" sz="14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000</a:t>
            </a:r>
            <a:r>
              <a:rPr kumimoji="0" lang="ru-RU" sz="1400" b="0" i="0" u="sng" strike="noStrike" kern="0" cap="none" spc="9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FF0000"/>
                  </a:solidFill>
                </a:uFill>
                <a:latin typeface="Trebuchet MS"/>
                <a:ea typeface="+mn-ea"/>
                <a:cs typeface="Trebuchet MS"/>
              </a:rPr>
              <a:t> 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руб.,</a:t>
            </a:r>
            <a:r>
              <a:rPr kumimoji="0" lang="ru-RU" sz="1400" b="0" i="0" u="none" strike="noStrike" kern="0" cap="none" spc="10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кредитором</a:t>
            </a:r>
            <a:r>
              <a:rPr kumimoji="0" lang="ru-RU" sz="1400" b="0" i="0" u="none" strike="noStrike" kern="0" cap="none" spc="9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или</a:t>
            </a:r>
            <a:r>
              <a:rPr kumimoji="0" lang="ru-RU" sz="1400" b="0" i="0" u="none" strike="noStrike" kern="0" cap="none" spc="9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должником</a:t>
            </a:r>
            <a:r>
              <a:rPr kumimoji="0" lang="ru-RU" sz="1400" b="0" i="0" u="none" strike="noStrike" kern="0" cap="none" spc="1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 </a:t>
            </a:r>
            <a:r>
              <a:rPr kumimoji="0" lang="ru-RU" sz="14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которому</a:t>
            </a:r>
            <a:r>
              <a:rPr kumimoji="0" lang="ru-RU" sz="1400" b="0" i="0" u="none" strike="noStrike" kern="0" cap="none" spc="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является</a:t>
            </a:r>
            <a:r>
              <a:rPr kumimoji="0" lang="ru-RU" sz="1400" b="0" i="0" u="none" strike="noStrike" kern="0" cap="none" spc="3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декларант,</a:t>
            </a:r>
            <a:r>
              <a:rPr kumimoji="0" lang="ru-RU" sz="1400" b="0" i="0" u="none" strike="noStrike" kern="0" cap="none" spc="3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его</a:t>
            </a:r>
            <a:r>
              <a:rPr kumimoji="0" lang="ru-RU" sz="1400" b="0" i="0" u="none" strike="noStrike" kern="0" cap="none" spc="3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супруга</a:t>
            </a:r>
            <a:r>
              <a:rPr kumimoji="0" lang="ru-RU" sz="1400" b="0" i="0" u="none" strike="noStrike" kern="0" cap="none" spc="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(супруг),</a:t>
            </a:r>
            <a:r>
              <a:rPr kumimoji="0" lang="ru-RU" sz="1400" b="0" i="0" u="none" strike="noStrike" kern="0" cap="none" spc="3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4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несовершеннолетний ребенок</a:t>
            </a:r>
            <a:endParaRPr lang="ru-RU" sz="1400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2560" y="5562600"/>
            <a:ext cx="6466840" cy="11559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Данный подраздел также подлежит заполнению в случае, если лицо, в отношении которого представляются сведения, является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созаемщиком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77240"/>
            <a:ext cx="10506075" cy="1009650"/>
            <a:chOff x="0" y="777240"/>
            <a:chExt cx="10506075" cy="1009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7240"/>
              <a:ext cx="9137141" cy="4549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165860"/>
              <a:ext cx="2631186" cy="6210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1616" y="1165860"/>
              <a:ext cx="6374130" cy="62102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66176" y="1165860"/>
              <a:ext cx="2239518" cy="6210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0" y="609600"/>
            <a:ext cx="10438130" cy="14741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227965" rIns="0" bIns="0" rtlCol="0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1795"/>
              </a:spcBef>
            </a:pPr>
            <a:r>
              <a:rPr lang="ru-RU" sz="2400" b="1" dirty="0">
                <a:solidFill>
                  <a:srgbClr val="243847"/>
                </a:solidFill>
                <a:latin typeface="Georgia"/>
                <a:cs typeface="Georgia"/>
              </a:rPr>
              <a:t>РАЗДЕЛ</a:t>
            </a:r>
            <a:r>
              <a:rPr lang="ru-RU" sz="2400" b="1" spc="-55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lang="ru-RU" sz="2400" b="1" dirty="0">
                <a:solidFill>
                  <a:srgbClr val="243847"/>
                </a:solidFill>
                <a:latin typeface="Georgia"/>
                <a:cs typeface="Georgia"/>
              </a:rPr>
              <a:t>6.</a:t>
            </a:r>
            <a:r>
              <a:rPr lang="ru-RU" sz="2400" b="1" spc="-55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lang="ru-RU" sz="2400" b="1" dirty="0">
                <a:solidFill>
                  <a:srgbClr val="243847"/>
                </a:solidFill>
                <a:latin typeface="Georgia"/>
                <a:cs typeface="Georgia"/>
              </a:rPr>
              <a:t>СВЕДЕНИЯ</a:t>
            </a:r>
            <a:r>
              <a:rPr lang="ru-RU" sz="2400" b="1" spc="-50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lang="ru-RU" sz="2400" b="1" dirty="0">
                <a:solidFill>
                  <a:srgbClr val="243847"/>
                </a:solidFill>
                <a:latin typeface="Georgia"/>
                <a:cs typeface="Georgia"/>
              </a:rPr>
              <a:t>ОБ</a:t>
            </a:r>
            <a:r>
              <a:rPr lang="ru-RU" sz="2400" b="1" spc="-55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lang="ru-RU" sz="2400" b="1" spc="-10" dirty="0">
                <a:solidFill>
                  <a:srgbClr val="243847"/>
                </a:solidFill>
                <a:latin typeface="Georgia"/>
                <a:cs typeface="Georgia"/>
              </a:rPr>
              <a:t>ОБЯЗАТЕЛЬСТВАХ</a:t>
            </a:r>
            <a:r>
              <a:rPr lang="ru-RU" sz="2400" b="1" spc="-15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lang="ru-RU" sz="2400" b="1" spc="-10" dirty="0">
                <a:solidFill>
                  <a:srgbClr val="243847"/>
                </a:solidFill>
                <a:latin typeface="Georgia"/>
                <a:cs typeface="Georgia"/>
              </a:rPr>
              <a:t>ИМУЩЕСТВЕННОГО</a:t>
            </a:r>
            <a:r>
              <a:rPr lang="ru-RU" sz="2400" b="1" spc="-15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lang="ru-RU" sz="2400" b="1" spc="-10" dirty="0">
                <a:solidFill>
                  <a:srgbClr val="243847"/>
                </a:solidFill>
                <a:latin typeface="Georgia"/>
                <a:cs typeface="Georgia"/>
              </a:rPr>
              <a:t>ХАРАКТЕРА</a:t>
            </a:r>
            <a:endParaRPr lang="ru-RU" sz="2400" dirty="0">
              <a:latin typeface="Georgia"/>
              <a:cs typeface="Georgia"/>
            </a:endParaRPr>
          </a:p>
          <a:p>
            <a:pPr marL="100330">
              <a:lnSpc>
                <a:spcPct val="100000"/>
              </a:lnSpc>
              <a:spcBef>
                <a:spcPts val="1315"/>
              </a:spcBef>
            </a:pPr>
            <a:r>
              <a:rPr lang="ru-RU" sz="2200" b="1" i="1" dirty="0">
                <a:solidFill>
                  <a:srgbClr val="124262"/>
                </a:solidFill>
                <a:latin typeface="Georgia"/>
                <a:cs typeface="Georgia"/>
              </a:rPr>
              <a:t>  </a:t>
            </a:r>
            <a:endParaRPr sz="2200" dirty="0">
              <a:latin typeface="Georgia"/>
              <a:cs typeface="Georgia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3" y="2550412"/>
            <a:ext cx="6231467" cy="438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6477001" y="5029200"/>
            <a:ext cx="5486398" cy="1600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91440" marR="258445">
              <a:lnSpc>
                <a:spcPct val="100000"/>
              </a:lnSpc>
              <a:spcBef>
                <a:spcPts val="185"/>
              </a:spcBef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rebuchet MS"/>
                <a:cs typeface="Trebuchet MS"/>
              </a:rPr>
              <a:t>В графе «Сумма обязательства/размер обязательства по состоянию на отчетную дату (руб.)» рекомендуется указывать полные суммы, предусмотренные заключенным договором долевого участия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 flipH="1" flipV="1">
            <a:off x="4572001" y="5486400"/>
            <a:ext cx="2057399" cy="4953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4267201" y="5691158"/>
            <a:ext cx="2438399" cy="4810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29"/>
          <p:cNvSpPr/>
          <p:nvPr/>
        </p:nvSpPr>
        <p:spPr>
          <a:xfrm flipH="1">
            <a:off x="6476997" y="3810000"/>
            <a:ext cx="5486402" cy="990600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Когда денежные средства переданы застройщику в полном объеме, но не подписан передаточный акт - застройщик указывается как «Должник»</a:t>
            </a:r>
          </a:p>
        </p:txBody>
      </p:sp>
      <p:cxnSp>
        <p:nvCxnSpPr>
          <p:cNvPr id="7168" name="Прямая со стрелкой 7167"/>
          <p:cNvCxnSpPr/>
          <p:nvPr/>
        </p:nvCxnSpPr>
        <p:spPr>
          <a:xfrm flipH="1">
            <a:off x="4419600" y="4419600"/>
            <a:ext cx="22098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69" name="Скругленный прямоугольник 7168"/>
          <p:cNvSpPr/>
          <p:nvPr/>
        </p:nvSpPr>
        <p:spPr>
          <a:xfrm>
            <a:off x="6477001" y="2592577"/>
            <a:ext cx="5486398" cy="988823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 графе «Вид обязательства» выбираете «Иное» и впечатываете «Участие в долевом строительстве объекта недвижимости» </a:t>
            </a:r>
          </a:p>
        </p:txBody>
      </p:sp>
      <p:cxnSp>
        <p:nvCxnSpPr>
          <p:cNvPr id="7172" name="Прямая со стрелкой 7171"/>
          <p:cNvCxnSpPr/>
          <p:nvPr/>
        </p:nvCxnSpPr>
        <p:spPr>
          <a:xfrm flipH="1">
            <a:off x="4568570" y="3200400"/>
            <a:ext cx="236563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228600" y="2173988"/>
            <a:ext cx="10820400" cy="3406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00330" marR="0" lvl="0" indent="0" defTabSz="914400" eaLnBrk="1" fontAlgn="auto" latinLnBrk="0" hangingPunct="1">
              <a:lnSpc>
                <a:spcPct val="100000"/>
              </a:lnSpc>
              <a:spcBef>
                <a:spcPts val="13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1" u="none" strike="noStrike" kern="0" cap="none" spc="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подраздел</a:t>
            </a:r>
            <a:r>
              <a:rPr kumimoji="0" lang="ru-RU" sz="2200" b="1" i="1" u="none" strike="noStrike" kern="0" cap="none" spc="-9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 </a:t>
            </a:r>
            <a:r>
              <a:rPr kumimoji="0" lang="ru-RU" sz="2200" b="1" i="1" u="none" strike="noStrike" kern="0" cap="none" spc="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6.2</a:t>
            </a:r>
            <a:r>
              <a:rPr kumimoji="0" lang="ru-RU" sz="2200" b="1" i="1" u="none" strike="noStrike" kern="0" cap="none" spc="-9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 </a:t>
            </a:r>
            <a:r>
              <a:rPr kumimoji="0" lang="ru-RU" sz="2200" b="1" i="1" u="none" strike="noStrike" kern="0" cap="none" spc="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«Срочные</a:t>
            </a:r>
            <a:r>
              <a:rPr kumimoji="0" lang="ru-RU" sz="2200" b="1" i="1" u="none" strike="noStrike" kern="0" cap="none" spc="-65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 </a:t>
            </a:r>
            <a:r>
              <a:rPr kumimoji="0" lang="ru-RU" sz="2200" b="1" i="1" u="none" strike="noStrike" kern="0" cap="none" spc="-1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обязательства</a:t>
            </a:r>
            <a:r>
              <a:rPr kumimoji="0" lang="ru-RU" sz="2200" b="1" i="1" u="none" strike="noStrike" kern="0" cap="none" spc="-9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 </a:t>
            </a:r>
            <a:r>
              <a:rPr kumimoji="0" lang="ru-RU" sz="2200" b="1" i="1" u="none" strike="noStrike" kern="0" cap="none" spc="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финансового</a:t>
            </a:r>
            <a:r>
              <a:rPr kumimoji="0" lang="ru-RU" sz="2200" b="1" i="1" u="none" strike="noStrike" kern="0" cap="none" spc="-6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 </a:t>
            </a:r>
            <a:r>
              <a:rPr kumimoji="0" lang="ru-RU" sz="2200" b="1" i="1" u="none" strike="noStrike" kern="0" cap="none" spc="-1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характера»</a:t>
            </a:r>
            <a:endParaRPr lang="ru-RU" sz="2200" dirty="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77240"/>
            <a:ext cx="10506075" cy="1009650"/>
            <a:chOff x="0" y="777240"/>
            <a:chExt cx="10506075" cy="1009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7240"/>
              <a:ext cx="9137141" cy="4549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165860"/>
              <a:ext cx="2631186" cy="6210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1616" y="1165860"/>
              <a:ext cx="6374130" cy="62102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66176" y="1165860"/>
              <a:ext cx="2239518" cy="62102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0" y="609600"/>
            <a:ext cx="10438130" cy="15690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227965" rIns="0" bIns="0" rtlCol="0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1795"/>
              </a:spcBef>
            </a:pPr>
            <a:r>
              <a:rPr sz="2400" b="1" dirty="0">
                <a:solidFill>
                  <a:srgbClr val="243847"/>
                </a:solidFill>
                <a:latin typeface="Georgia"/>
                <a:cs typeface="Georgia"/>
              </a:rPr>
              <a:t>РАЗДЕЛ</a:t>
            </a:r>
            <a:r>
              <a:rPr sz="2400" b="1" spc="-55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243847"/>
                </a:solidFill>
                <a:latin typeface="Georgia"/>
                <a:cs typeface="Georgia"/>
              </a:rPr>
              <a:t>6.</a:t>
            </a:r>
            <a:r>
              <a:rPr sz="2400" b="1" spc="-55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243847"/>
                </a:solidFill>
                <a:latin typeface="Georgia"/>
                <a:cs typeface="Georgia"/>
              </a:rPr>
              <a:t>СВЕДЕНИЯ</a:t>
            </a:r>
            <a:r>
              <a:rPr sz="2400" b="1" spc="-50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2400" b="1" dirty="0">
                <a:solidFill>
                  <a:srgbClr val="243847"/>
                </a:solidFill>
                <a:latin typeface="Georgia"/>
                <a:cs typeface="Georgia"/>
              </a:rPr>
              <a:t>ОБ</a:t>
            </a:r>
            <a:r>
              <a:rPr sz="2400" b="1" spc="-55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2400" b="1" spc="-10" dirty="0">
                <a:solidFill>
                  <a:srgbClr val="243847"/>
                </a:solidFill>
                <a:latin typeface="Georgia"/>
                <a:cs typeface="Georgia"/>
              </a:rPr>
              <a:t>ОБЯЗАТЕЛЬСТВАХ</a:t>
            </a:r>
            <a:r>
              <a:rPr sz="2400" b="1" spc="-15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2400" b="1" spc="-10" dirty="0">
                <a:solidFill>
                  <a:srgbClr val="243847"/>
                </a:solidFill>
                <a:latin typeface="Georgia"/>
                <a:cs typeface="Georgia"/>
              </a:rPr>
              <a:t>ИМУЩЕСТВЕННОГО</a:t>
            </a:r>
            <a:r>
              <a:rPr sz="2400" b="1" spc="-15" dirty="0">
                <a:solidFill>
                  <a:srgbClr val="243847"/>
                </a:solidFill>
                <a:latin typeface="Georgia"/>
                <a:cs typeface="Georgia"/>
              </a:rPr>
              <a:t> </a:t>
            </a:r>
            <a:r>
              <a:rPr sz="2400" b="1" spc="-10" dirty="0">
                <a:solidFill>
                  <a:srgbClr val="243847"/>
                </a:solidFill>
                <a:latin typeface="Georgia"/>
                <a:cs typeface="Georgia"/>
              </a:rPr>
              <a:t>ХАРАКТЕРА</a:t>
            </a:r>
            <a:endParaRPr lang="ru-RU" sz="2400" b="1" spc="-10" dirty="0">
              <a:solidFill>
                <a:srgbClr val="243847"/>
              </a:solidFill>
              <a:latin typeface="Georgia"/>
              <a:cs typeface="Georgia"/>
            </a:endParaRPr>
          </a:p>
          <a:p>
            <a:pPr marL="91440" algn="ctr">
              <a:lnSpc>
                <a:spcPct val="100000"/>
              </a:lnSpc>
              <a:spcBef>
                <a:spcPts val="1795"/>
              </a:spcBef>
            </a:pPr>
            <a:endParaRPr sz="2400" dirty="0">
              <a:latin typeface="Georgia"/>
              <a:cs typeface="Georgia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209800"/>
            <a:ext cx="6553201" cy="4774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81000" y="2286000"/>
            <a:ext cx="106680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00330" marR="0" lvl="0" indent="0" defTabSz="914400" eaLnBrk="1" fontAlgn="auto" latinLnBrk="0" hangingPunct="1">
              <a:lnSpc>
                <a:spcPct val="100000"/>
              </a:lnSpc>
              <a:spcBef>
                <a:spcPts val="13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1" u="none" strike="noStrike" kern="0" cap="none" spc="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подраздел</a:t>
            </a:r>
            <a:r>
              <a:rPr kumimoji="0" lang="ru-RU" sz="2200" b="1" i="1" u="none" strike="noStrike" kern="0" cap="none" spc="-9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 </a:t>
            </a:r>
            <a:r>
              <a:rPr kumimoji="0" lang="ru-RU" sz="2200" b="1" i="1" u="none" strike="noStrike" kern="0" cap="none" spc="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6.2</a:t>
            </a:r>
            <a:r>
              <a:rPr kumimoji="0" lang="ru-RU" sz="2200" b="1" i="1" u="none" strike="noStrike" kern="0" cap="none" spc="-9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 </a:t>
            </a:r>
            <a:r>
              <a:rPr kumimoji="0" lang="ru-RU" sz="2200" b="1" i="1" u="none" strike="noStrike" kern="0" cap="none" spc="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«Срочные</a:t>
            </a:r>
            <a:r>
              <a:rPr kumimoji="0" lang="ru-RU" sz="2200" b="1" i="1" u="none" strike="noStrike" kern="0" cap="none" spc="-65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 </a:t>
            </a:r>
            <a:r>
              <a:rPr kumimoji="0" lang="ru-RU" sz="2200" b="1" i="1" u="none" strike="noStrike" kern="0" cap="none" spc="-1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обязательства</a:t>
            </a:r>
            <a:r>
              <a:rPr kumimoji="0" lang="ru-RU" sz="2200" b="1" i="1" u="none" strike="noStrike" kern="0" cap="none" spc="-9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 </a:t>
            </a:r>
            <a:r>
              <a:rPr kumimoji="0" lang="ru-RU" sz="2200" b="1" i="1" u="none" strike="noStrike" kern="0" cap="none" spc="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финансового</a:t>
            </a:r>
            <a:r>
              <a:rPr kumimoji="0" lang="ru-RU" sz="2200" b="1" i="1" u="none" strike="noStrike" kern="0" cap="none" spc="-6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 </a:t>
            </a:r>
            <a:r>
              <a:rPr kumimoji="0" lang="ru-RU" sz="2200" b="1" i="1" u="none" strike="noStrike" kern="0" cap="none" spc="-1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характера»</a:t>
            </a:r>
            <a:endParaRPr lang="ru-RU" sz="2200" dirty="0">
              <a:solidFill>
                <a:prstClr val="black"/>
              </a:solidFill>
              <a:latin typeface="Georgia"/>
              <a:cs typeface="Georgia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781800" y="2667000"/>
            <a:ext cx="5181600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«Вид обязательства» выбираете «Кредит», а в графе «Пояснения к обязательству» указываете «ипотечный кредит на приобретение жилья»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81800" y="5029200"/>
            <a:ext cx="5181600" cy="175259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Обратите внимание, что жилое помещение, приобретенное по ипотечному кредитованию подлежит отображению в подразделе 3.1, так как жилье находится в залоге у банка и в тоже время в собственности у декларанта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H="1" flipV="1">
            <a:off x="4343400" y="3429000"/>
            <a:ext cx="26670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3505200"/>
            <a:ext cx="1828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54526" y="0"/>
            <a:ext cx="12225867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970532"/>
            <a:ext cx="10437875" cy="3215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85704" y="1970532"/>
            <a:ext cx="1603248" cy="14477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10437876" y="0"/>
                </a:moveTo>
                <a:lnTo>
                  <a:pt x="0" y="0"/>
                </a:lnTo>
                <a:lnTo>
                  <a:pt x="0" y="1368552"/>
                </a:lnTo>
                <a:lnTo>
                  <a:pt x="10437876" y="1368552"/>
                </a:lnTo>
                <a:lnTo>
                  <a:pt x="104378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85704" y="672083"/>
            <a:ext cx="1603375" cy="1306195"/>
          </a:xfrm>
          <a:custGeom>
            <a:avLst/>
            <a:gdLst/>
            <a:ahLst/>
            <a:cxnLst/>
            <a:rect l="l" t="t" r="r" b="b"/>
            <a:pathLst>
              <a:path w="1603375" h="1306195">
                <a:moveTo>
                  <a:pt x="0" y="1306067"/>
                </a:moveTo>
                <a:lnTo>
                  <a:pt x="1603248" y="1306067"/>
                </a:lnTo>
                <a:lnTo>
                  <a:pt x="1603248" y="0"/>
                </a:lnTo>
                <a:lnTo>
                  <a:pt x="0" y="0"/>
                </a:lnTo>
                <a:lnTo>
                  <a:pt x="0" y="1306067"/>
                </a:lnTo>
                <a:close/>
              </a:path>
            </a:pathLst>
          </a:custGeom>
          <a:solidFill>
            <a:srgbClr val="3493B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2192000" cy="672465"/>
            <a:chOff x="0" y="0"/>
            <a:chExt cx="12192000" cy="672465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2000" cy="355600"/>
            </a:xfrm>
            <a:custGeom>
              <a:avLst/>
              <a:gdLst/>
              <a:ahLst/>
              <a:cxnLst/>
              <a:rect l="l" t="t" r="r" b="b"/>
              <a:pathLst>
                <a:path w="12192000" h="355600">
                  <a:moveTo>
                    <a:pt x="0" y="355092"/>
                  </a:moveTo>
                  <a:lnTo>
                    <a:pt x="12192000" y="355092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355092"/>
                  </a:lnTo>
                  <a:close/>
                </a:path>
              </a:pathLst>
            </a:custGeom>
            <a:solidFill>
              <a:srgbClr val="C9D1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355104"/>
              <a:ext cx="12192000" cy="210820"/>
            </a:xfrm>
            <a:custGeom>
              <a:avLst/>
              <a:gdLst/>
              <a:ahLst/>
              <a:cxnLst/>
              <a:rect l="l" t="t" r="r" b="b"/>
              <a:pathLst>
                <a:path w="12192000" h="210820">
                  <a:moveTo>
                    <a:pt x="12192000" y="0"/>
                  </a:moveTo>
                  <a:lnTo>
                    <a:pt x="0" y="0"/>
                  </a:lnTo>
                  <a:lnTo>
                    <a:pt x="0" y="108191"/>
                  </a:lnTo>
                  <a:lnTo>
                    <a:pt x="5765292" y="108191"/>
                  </a:lnTo>
                  <a:lnTo>
                    <a:pt x="5765292" y="210299"/>
                  </a:lnTo>
                  <a:lnTo>
                    <a:pt x="12192000" y="210299"/>
                  </a:lnTo>
                  <a:lnTo>
                    <a:pt x="12192000" y="108191"/>
                  </a:lnTo>
                  <a:lnTo>
                    <a:pt x="12192000" y="10209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CEDE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92468" y="563880"/>
              <a:ext cx="5400040" cy="108585"/>
            </a:xfrm>
            <a:custGeom>
              <a:avLst/>
              <a:gdLst/>
              <a:ahLst/>
              <a:cxnLst/>
              <a:rect l="l" t="t" r="r" b="b"/>
              <a:pathLst>
                <a:path w="5400040" h="108584">
                  <a:moveTo>
                    <a:pt x="5399532" y="0"/>
                  </a:moveTo>
                  <a:lnTo>
                    <a:pt x="0" y="0"/>
                  </a:lnTo>
                  <a:lnTo>
                    <a:pt x="0" y="108203"/>
                  </a:lnTo>
                  <a:lnTo>
                    <a:pt x="5399532" y="108203"/>
                  </a:lnTo>
                  <a:lnTo>
                    <a:pt x="5399532" y="0"/>
                  </a:lnTo>
                  <a:close/>
                </a:path>
              </a:pathLst>
            </a:custGeom>
            <a:solidFill>
              <a:srgbClr val="A2CE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0" y="609600"/>
            <a:ext cx="10438130" cy="1490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РАЗДЕЛ</a:t>
            </a:r>
            <a:r>
              <a:rPr lang="ru-RU" sz="2400" spc="-55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7.</a:t>
            </a:r>
            <a:r>
              <a:rPr lang="ru-RU" sz="2400" spc="-3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СВЕДЕНИЯ</a:t>
            </a:r>
            <a:r>
              <a:rPr lang="ru-RU" sz="2400" spc="-5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О</a:t>
            </a:r>
            <a:r>
              <a:rPr lang="ru-RU" sz="2400" spc="-55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НЕДВИЖИМОМ</a:t>
            </a:r>
            <a:r>
              <a:rPr lang="ru-RU" sz="2400" spc="-7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ИМУЩЕСТВЕ</a:t>
            </a:r>
            <a:r>
              <a:rPr lang="ru-RU" sz="2400" spc="-3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lang="ru-RU" sz="2400" spc="-2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&lt;…&gt;,</a:t>
            </a:r>
            <a:br>
              <a:rPr lang="ru-RU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</a:b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ОТЧУЖДЕННЫХ</a:t>
            </a:r>
            <a:r>
              <a:rPr lang="ru-RU" sz="2400" spc="-4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В</a:t>
            </a:r>
            <a:r>
              <a:rPr lang="ru-RU" sz="2400" spc="-35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ТЕЧЕНИЕ</a:t>
            </a:r>
            <a:r>
              <a:rPr lang="ru-RU" sz="2400" spc="-4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ОТЧЕТНОГО</a:t>
            </a:r>
            <a:r>
              <a:rPr lang="ru-RU" sz="2400" spc="-6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ПЕРИОДА</a:t>
            </a:r>
            <a:r>
              <a:rPr lang="ru-RU" sz="2400" spc="-55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В</a:t>
            </a:r>
            <a:r>
              <a:rPr lang="ru-RU" sz="2400" spc="-3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lang="ru-RU" sz="2400" spc="-1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  <a:t>РЕЗУЛЬТАТЕ БЕЗВОЗМЕЗДНОЙ СДЕЛКИ</a:t>
            </a:r>
            <a:br>
              <a:rPr lang="ru-RU" sz="2400" spc="-1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Trebuchet MS"/>
              </a:rPr>
            </a:br>
            <a:endParaRPr lang="ru-RU" sz="24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0" y="2131312"/>
            <a:ext cx="11964416" cy="55399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Указываются</a:t>
            </a:r>
            <a:r>
              <a:rPr kumimoji="0" lang="ru-RU" sz="1800" b="1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сведения</a:t>
            </a:r>
            <a:r>
              <a:rPr kumimoji="0" lang="ru-RU" sz="1800" b="1" i="0" u="none" strike="noStrike" kern="0" cap="none" spc="-7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</a:t>
            </a:r>
            <a:r>
              <a:rPr kumimoji="0" lang="ru-RU" sz="1800" b="1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отдельных</a:t>
            </a:r>
            <a:r>
              <a:rPr kumimoji="0" lang="ru-RU" sz="1800" b="1" i="0" u="none" strike="noStrike" kern="0" cap="none" spc="-6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объектах</a:t>
            </a:r>
            <a:r>
              <a:rPr kumimoji="0" lang="ru-RU" sz="1800" b="1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(в</a:t>
            </a:r>
            <a:r>
              <a:rPr kumimoji="0" lang="ru-RU" sz="1800" b="1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т.ч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.</a:t>
            </a:r>
            <a:r>
              <a:rPr kumimoji="0" lang="ru-RU" sz="1800" b="1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доли),</a:t>
            </a:r>
            <a:r>
              <a:rPr kumimoji="0" lang="ru-RU" sz="1800" b="1" i="0" u="none" strike="noStrike" kern="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отчужденных</a:t>
            </a:r>
            <a:r>
              <a:rPr kumimoji="0" lang="ru-RU" sz="1800" b="1" i="0" u="none" strike="noStrike" kern="0" cap="none" spc="-7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1800" b="1" i="0" u="none" strike="noStrike" kern="0" cap="none" spc="-6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течение</a:t>
            </a:r>
            <a:r>
              <a:rPr kumimoji="0" lang="ru-RU" sz="1800" b="1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отчетного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периода</a:t>
            </a:r>
            <a:r>
              <a:rPr kumimoji="0" lang="ru-RU" sz="1800" b="1" i="0" u="none" strike="noStrike" kern="0" cap="none" spc="-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в</a:t>
            </a:r>
            <a:r>
              <a:rPr kumimoji="0" lang="ru-RU" sz="1800" b="1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результате</a:t>
            </a:r>
            <a:r>
              <a:rPr kumimoji="0" lang="ru-RU" sz="1800" b="1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безвозмездной</a:t>
            </a:r>
            <a:r>
              <a:rPr kumimoji="0" lang="ru-RU" sz="1800" b="1" i="0" u="none" strike="noStrike" kern="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сделки,</a:t>
            </a:r>
            <a:r>
              <a:rPr kumimoji="0" lang="ru-RU" sz="1800" b="1" i="0" u="none" strike="noStrike" kern="0" cap="none" spc="-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а</a:t>
            </a:r>
            <a:r>
              <a:rPr kumimoji="0" lang="ru-RU" sz="1800" b="1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также,</a:t>
            </a:r>
            <a:r>
              <a:rPr kumimoji="0" lang="ru-RU" sz="1800" b="1" i="0" u="none" strike="noStrike" kern="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например,</a:t>
            </a:r>
            <a:r>
              <a:rPr kumimoji="0" lang="ru-RU" sz="1800" b="1" i="0" u="none" strike="noStrike" kern="0" cap="none" spc="-5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сведения</a:t>
            </a:r>
            <a:r>
              <a:rPr kumimoji="0" lang="ru-RU" sz="1800" b="1" i="0" u="none" strike="noStrike" kern="0" cap="none" spc="-7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об</a:t>
            </a:r>
            <a:r>
              <a:rPr kumimoji="0" lang="ru-RU" sz="1800" b="1" i="0" u="none" strike="noStrike" kern="0" cap="none" spc="-3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утилизации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lang="ru-RU" sz="1800" b="1" i="0" u="none" strike="noStrike" kern="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Trebuchet MS"/>
                <a:cs typeface="Trebuchet MS"/>
              </a:rPr>
              <a:t>автомобиля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38600" y="2895600"/>
            <a:ext cx="7925816" cy="87376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190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50"/>
              </a:spcBef>
            </a:pP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Безвозмездной</a:t>
            </a:r>
            <a:r>
              <a:rPr sz="1800" b="1" spc="-6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признается</a:t>
            </a:r>
            <a:r>
              <a:rPr sz="1800" b="1" spc="-6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сделка,</a:t>
            </a:r>
            <a:r>
              <a:rPr sz="1800" b="1" spc="-6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по</a:t>
            </a:r>
            <a:r>
              <a:rPr sz="1800" b="1" spc="-7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которой</a:t>
            </a:r>
            <a:r>
              <a:rPr sz="1800" b="1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одна</a:t>
            </a:r>
            <a:r>
              <a:rPr sz="1800" b="1" spc="-7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rebuchet MS"/>
                <a:cs typeface="Trebuchet MS"/>
              </a:rPr>
              <a:t>сторона</a:t>
            </a:r>
            <a:endParaRPr sz="1800" dirty="0">
              <a:latin typeface="Trebuchet MS"/>
              <a:cs typeface="Trebuchet MS"/>
            </a:endParaRPr>
          </a:p>
          <a:p>
            <a:pPr marL="90805">
              <a:lnSpc>
                <a:spcPct val="100000"/>
              </a:lnSpc>
            </a:pP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обязуется</a:t>
            </a:r>
            <a:r>
              <a:rPr sz="1800" b="1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предоставить</a:t>
            </a:r>
            <a:r>
              <a:rPr sz="1800" b="1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20" dirty="0">
                <a:solidFill>
                  <a:srgbClr val="006FC0"/>
                </a:solidFill>
                <a:latin typeface="Trebuchet MS"/>
                <a:cs typeface="Trebuchet MS"/>
              </a:rPr>
              <a:t>что-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либо</a:t>
            </a:r>
            <a:r>
              <a:rPr sz="18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другой</a:t>
            </a:r>
            <a:r>
              <a:rPr sz="18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стороне</a:t>
            </a:r>
            <a:r>
              <a:rPr sz="1800" b="1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без</a:t>
            </a:r>
            <a:r>
              <a:rPr sz="18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rebuchet MS"/>
                <a:cs typeface="Trebuchet MS"/>
              </a:rPr>
              <a:t>получения</a:t>
            </a:r>
            <a:r>
              <a:rPr sz="1800" b="1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25" dirty="0">
                <a:solidFill>
                  <a:srgbClr val="006FC0"/>
                </a:solidFill>
                <a:latin typeface="Trebuchet MS"/>
                <a:cs typeface="Trebuchet MS"/>
              </a:rPr>
              <a:t>от</a:t>
            </a:r>
            <a:endParaRPr sz="1800" dirty="0">
              <a:latin typeface="Trebuchet MS"/>
              <a:cs typeface="Trebuchet MS"/>
            </a:endParaRPr>
          </a:p>
          <a:p>
            <a:pPr marL="90805">
              <a:lnSpc>
                <a:spcPct val="100000"/>
              </a:lnSpc>
            </a:pP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нее</a:t>
            </a:r>
            <a:r>
              <a:rPr sz="1800" b="1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платы</a:t>
            </a:r>
            <a:r>
              <a:rPr sz="1800" b="1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или</a:t>
            </a:r>
            <a:r>
              <a:rPr sz="1800" b="1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иного</a:t>
            </a:r>
            <a:r>
              <a:rPr sz="1800" b="1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rebuchet MS"/>
                <a:cs typeface="Trebuchet MS"/>
              </a:rPr>
              <a:t>встречного</a:t>
            </a:r>
            <a:r>
              <a:rPr sz="1800" b="1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rebuchet MS"/>
                <a:cs typeface="Trebuchet MS"/>
              </a:rPr>
              <a:t>предоставления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51866" y="5144261"/>
            <a:ext cx="2152015" cy="332740"/>
          </a:xfrm>
          <a:custGeom>
            <a:avLst/>
            <a:gdLst/>
            <a:ahLst/>
            <a:cxnLst/>
            <a:rect l="l" t="t" r="r" b="b"/>
            <a:pathLst>
              <a:path w="2152015" h="332739">
                <a:moveTo>
                  <a:pt x="0" y="332231"/>
                </a:moveTo>
                <a:lnTo>
                  <a:pt x="2151888" y="332231"/>
                </a:lnTo>
                <a:lnTo>
                  <a:pt x="2151888" y="0"/>
                </a:lnTo>
                <a:lnTo>
                  <a:pt x="0" y="0"/>
                </a:lnTo>
                <a:lnTo>
                  <a:pt x="0" y="332231"/>
                </a:lnTo>
                <a:close/>
              </a:path>
            </a:pathLst>
          </a:custGeom>
          <a:ln w="28956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038600" y="4038600"/>
            <a:ext cx="7925816" cy="106080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172720" rIns="0" bIns="0" rtlCol="0">
            <a:spAutoFit/>
          </a:bodyPr>
          <a:lstStyle/>
          <a:p>
            <a:pPr marL="90805" marR="176530">
              <a:lnSpc>
                <a:spcPct val="80000"/>
              </a:lnSpc>
              <a:spcBef>
                <a:spcPts val="1360"/>
              </a:spcBef>
            </a:pP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К</a:t>
            </a:r>
            <a:r>
              <a:rPr sz="1800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безвозмездной</a:t>
            </a:r>
            <a:r>
              <a:rPr sz="1800" spc="-7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сделке</a:t>
            </a:r>
            <a:r>
              <a:rPr sz="18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можно</a:t>
            </a:r>
            <a:r>
              <a:rPr sz="1800" spc="-6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отнести</a:t>
            </a:r>
            <a:r>
              <a:rPr sz="18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договор</a:t>
            </a:r>
            <a:r>
              <a:rPr sz="1800" spc="-8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дарения,</a:t>
            </a:r>
            <a:r>
              <a:rPr sz="18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соглашение</a:t>
            </a:r>
            <a:r>
              <a:rPr sz="18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006FC0"/>
                </a:solidFill>
                <a:latin typeface="Trebuchet MS"/>
                <a:cs typeface="Trebuchet MS"/>
              </a:rPr>
              <a:t>о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разделе</a:t>
            </a:r>
            <a:r>
              <a:rPr sz="1800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имущества,</a:t>
            </a:r>
            <a:r>
              <a:rPr sz="18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договор</a:t>
            </a:r>
            <a:r>
              <a:rPr sz="1800" spc="-7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rebuchet MS"/>
                <a:cs typeface="Trebuchet MS"/>
              </a:rPr>
              <a:t>(соглашение)</a:t>
            </a:r>
            <a:r>
              <a:rPr sz="18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об</a:t>
            </a:r>
            <a:r>
              <a:rPr sz="1800" spc="-6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определении</a:t>
            </a:r>
            <a:r>
              <a:rPr sz="18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долей,</a:t>
            </a:r>
            <a:r>
              <a:rPr sz="1800" spc="-6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006FC0"/>
                </a:solidFill>
                <a:latin typeface="Trebuchet MS"/>
                <a:cs typeface="Trebuchet MS"/>
              </a:rPr>
              <a:t>а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также</a:t>
            </a:r>
            <a:r>
              <a:rPr sz="18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брачный</a:t>
            </a:r>
            <a:r>
              <a:rPr sz="18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договор,</a:t>
            </a:r>
            <a:r>
              <a:rPr sz="1800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который</a:t>
            </a:r>
            <a:r>
              <a:rPr sz="1800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определяет</a:t>
            </a:r>
            <a:r>
              <a:rPr sz="18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порядок</a:t>
            </a:r>
            <a:r>
              <a:rPr sz="1800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владения</a:t>
            </a:r>
            <a:r>
              <a:rPr sz="18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rebuchet MS"/>
                <a:cs typeface="Trebuchet MS"/>
              </a:rPr>
              <a:t>ранее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совместно</a:t>
            </a:r>
            <a:r>
              <a:rPr sz="18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нажитого</a:t>
            </a:r>
            <a:r>
              <a:rPr sz="1800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имущества</a:t>
            </a:r>
            <a:r>
              <a:rPr sz="18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(режим</a:t>
            </a:r>
            <a:r>
              <a:rPr sz="1800" spc="-5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раздельной</a:t>
            </a:r>
            <a:r>
              <a:rPr sz="18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rebuchet MS"/>
                <a:cs typeface="Trebuchet MS"/>
              </a:rPr>
              <a:t>собственности)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38600" y="5378958"/>
            <a:ext cx="7925816" cy="137191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41910" rIns="0" bIns="0" rtlCol="0">
            <a:spAutoFit/>
          </a:bodyPr>
          <a:lstStyle/>
          <a:p>
            <a:pPr marL="90805" marR="123825">
              <a:lnSpc>
                <a:spcPct val="80000"/>
              </a:lnSpc>
              <a:spcBef>
                <a:spcPts val="330"/>
              </a:spcBef>
            </a:pPr>
            <a:r>
              <a:rPr lang="ru-RU" sz="1800" dirty="0">
                <a:solidFill>
                  <a:srgbClr val="006FC0"/>
                </a:solidFill>
                <a:latin typeface="Trebuchet MS"/>
                <a:cs typeface="Trebuchet MS"/>
              </a:rPr>
              <a:t>Также подлежит отражению в настоящем разделе ситуация, связанная с отчуждением доли имущества в связи с использованием средств (части средств) материнского (семейного) капитала (например, оформление жилого помещения в общую собственность декларанта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,</a:t>
            </a:r>
            <a:r>
              <a:rPr sz="18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его</a:t>
            </a:r>
            <a:r>
              <a:rPr sz="18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rebuchet MS"/>
                <a:cs typeface="Trebuchet MS"/>
              </a:rPr>
              <a:t>супруги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(супруга)</a:t>
            </a:r>
            <a:r>
              <a:rPr sz="18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и</a:t>
            </a:r>
            <a:r>
              <a:rPr sz="1800"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несовершеннолетних</a:t>
            </a:r>
            <a:r>
              <a:rPr sz="1800" spc="-5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детей</a:t>
            </a:r>
            <a:r>
              <a:rPr sz="18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с</a:t>
            </a:r>
            <a:r>
              <a:rPr sz="1800" spc="-3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определением</a:t>
            </a:r>
            <a:r>
              <a:rPr sz="1800"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размера</a:t>
            </a:r>
            <a:r>
              <a:rPr sz="1800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rebuchet MS"/>
                <a:cs typeface="Trebuchet MS"/>
              </a:rPr>
              <a:t>долей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по</a:t>
            </a:r>
            <a:r>
              <a:rPr sz="1800"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Trebuchet MS"/>
                <a:cs typeface="Trebuchet MS"/>
              </a:rPr>
              <a:t>соглашению)</a:t>
            </a:r>
            <a:endParaRPr sz="1800" dirty="0">
              <a:latin typeface="Trebuchet MS"/>
              <a:cs typeface="Trebuchet MS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7001"/>
            <a:ext cx="4038600" cy="4176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970532"/>
            <a:ext cx="10437875" cy="3215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585704" y="1970532"/>
            <a:ext cx="1603248" cy="14477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10437876" y="0"/>
                </a:moveTo>
                <a:lnTo>
                  <a:pt x="0" y="0"/>
                </a:lnTo>
                <a:lnTo>
                  <a:pt x="0" y="1368552"/>
                </a:lnTo>
                <a:lnTo>
                  <a:pt x="10437876" y="1368552"/>
                </a:lnTo>
                <a:lnTo>
                  <a:pt x="10437876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85704" y="672083"/>
            <a:ext cx="1603375" cy="1306195"/>
          </a:xfrm>
          <a:custGeom>
            <a:avLst/>
            <a:gdLst/>
            <a:ahLst/>
            <a:cxnLst/>
            <a:rect l="l" t="t" r="r" b="b"/>
            <a:pathLst>
              <a:path w="1603375" h="1306195">
                <a:moveTo>
                  <a:pt x="0" y="1306067"/>
                </a:moveTo>
                <a:lnTo>
                  <a:pt x="1603248" y="1306067"/>
                </a:lnTo>
                <a:lnTo>
                  <a:pt x="1603248" y="0"/>
                </a:lnTo>
                <a:lnTo>
                  <a:pt x="0" y="0"/>
                </a:lnTo>
                <a:lnTo>
                  <a:pt x="0" y="1306067"/>
                </a:lnTo>
                <a:close/>
              </a:path>
            </a:pathLst>
          </a:custGeom>
          <a:solidFill>
            <a:srgbClr val="3493B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2192000" cy="672465"/>
            <a:chOff x="0" y="0"/>
            <a:chExt cx="12192000" cy="672465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2000" cy="355600"/>
            </a:xfrm>
            <a:custGeom>
              <a:avLst/>
              <a:gdLst/>
              <a:ahLst/>
              <a:cxnLst/>
              <a:rect l="l" t="t" r="r" b="b"/>
              <a:pathLst>
                <a:path w="12192000" h="355600">
                  <a:moveTo>
                    <a:pt x="0" y="355092"/>
                  </a:moveTo>
                  <a:lnTo>
                    <a:pt x="12192000" y="355092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355092"/>
                  </a:lnTo>
                  <a:close/>
                </a:path>
              </a:pathLst>
            </a:custGeom>
            <a:solidFill>
              <a:srgbClr val="C9D1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355104"/>
              <a:ext cx="12192000" cy="210820"/>
            </a:xfrm>
            <a:custGeom>
              <a:avLst/>
              <a:gdLst/>
              <a:ahLst/>
              <a:cxnLst/>
              <a:rect l="l" t="t" r="r" b="b"/>
              <a:pathLst>
                <a:path w="12192000" h="210820">
                  <a:moveTo>
                    <a:pt x="12192000" y="0"/>
                  </a:moveTo>
                  <a:lnTo>
                    <a:pt x="0" y="0"/>
                  </a:lnTo>
                  <a:lnTo>
                    <a:pt x="0" y="108191"/>
                  </a:lnTo>
                  <a:lnTo>
                    <a:pt x="5765292" y="108191"/>
                  </a:lnTo>
                  <a:lnTo>
                    <a:pt x="5765292" y="210299"/>
                  </a:lnTo>
                  <a:lnTo>
                    <a:pt x="12192000" y="210299"/>
                  </a:lnTo>
                  <a:lnTo>
                    <a:pt x="12192000" y="108191"/>
                  </a:lnTo>
                  <a:lnTo>
                    <a:pt x="12192000" y="10209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CEDE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92468" y="563880"/>
              <a:ext cx="5400040" cy="108585"/>
            </a:xfrm>
            <a:custGeom>
              <a:avLst/>
              <a:gdLst/>
              <a:ahLst/>
              <a:cxnLst/>
              <a:rect l="l" t="t" r="r" b="b"/>
              <a:pathLst>
                <a:path w="5400040" h="108584">
                  <a:moveTo>
                    <a:pt x="5399532" y="0"/>
                  </a:moveTo>
                  <a:lnTo>
                    <a:pt x="0" y="0"/>
                  </a:lnTo>
                  <a:lnTo>
                    <a:pt x="0" y="108203"/>
                  </a:lnTo>
                  <a:lnTo>
                    <a:pt x="5399532" y="108203"/>
                  </a:lnTo>
                  <a:lnTo>
                    <a:pt x="5399532" y="0"/>
                  </a:lnTo>
                  <a:close/>
                </a:path>
              </a:pathLst>
            </a:custGeom>
            <a:solidFill>
              <a:srgbClr val="A2CE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04800" y="600532"/>
            <a:ext cx="9187687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006FC0"/>
                </a:solidFill>
                <a:latin typeface="Georgia" panose="02040502050405020303" pitchFamily="18" charset="0"/>
                <a:cs typeface="Trebuchet MS"/>
              </a:rPr>
              <a:t>РАБОТА</a:t>
            </a:r>
            <a:r>
              <a:rPr lang="ru-RU" sz="4000" dirty="0">
                <a:solidFill>
                  <a:srgbClr val="006FC0"/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sz="4000" spc="-95" dirty="0">
                <a:solidFill>
                  <a:srgbClr val="006FC0"/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sz="4000" dirty="0">
                <a:solidFill>
                  <a:srgbClr val="006FC0"/>
                </a:solidFill>
                <a:latin typeface="Georgia" panose="02040502050405020303" pitchFamily="18" charset="0"/>
                <a:cs typeface="Trebuchet MS"/>
              </a:rPr>
              <a:t>С</a:t>
            </a:r>
            <a:r>
              <a:rPr lang="ru-RU" sz="4000" dirty="0">
                <a:solidFill>
                  <a:srgbClr val="006FC0"/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sz="4000" spc="-105" dirty="0">
                <a:solidFill>
                  <a:srgbClr val="006FC0"/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sz="4000" dirty="0">
                <a:solidFill>
                  <a:srgbClr val="006FC0"/>
                </a:solidFill>
                <a:latin typeface="Georgia" panose="02040502050405020303" pitchFamily="18" charset="0"/>
                <a:cs typeface="Trebuchet MS"/>
              </a:rPr>
              <a:t>СПО</a:t>
            </a:r>
            <a:r>
              <a:rPr sz="4000" spc="-100" dirty="0">
                <a:solidFill>
                  <a:srgbClr val="006FC0"/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lang="ru-RU" sz="4000" spc="-100" dirty="0">
                <a:solidFill>
                  <a:srgbClr val="006FC0"/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sz="4000" dirty="0">
                <a:solidFill>
                  <a:srgbClr val="006FC0"/>
                </a:solidFill>
                <a:latin typeface="Georgia" panose="02040502050405020303" pitchFamily="18" charset="0"/>
                <a:cs typeface="Trebuchet MS"/>
              </a:rPr>
              <a:t>«СПРАВКИ</a:t>
            </a:r>
            <a:r>
              <a:rPr sz="4000" spc="-75" dirty="0">
                <a:solidFill>
                  <a:srgbClr val="006FC0"/>
                </a:solidFill>
                <a:latin typeface="Georgia" panose="02040502050405020303" pitchFamily="18" charset="0"/>
                <a:cs typeface="Trebuchet MS"/>
              </a:rPr>
              <a:t> </a:t>
            </a:r>
            <a:r>
              <a:rPr sz="4000" spc="-25" dirty="0">
                <a:solidFill>
                  <a:srgbClr val="006FC0"/>
                </a:solidFill>
                <a:latin typeface="Georgia" panose="02040502050405020303" pitchFamily="18" charset="0"/>
                <a:cs typeface="Trebuchet MS"/>
              </a:rPr>
              <a:t>БК»</a:t>
            </a:r>
            <a:endParaRPr sz="4000" dirty="0">
              <a:latin typeface="Georgia" panose="02040502050405020303" pitchFamily="18" charset="0"/>
              <a:cs typeface="Trebuchet MS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4000" b="0" dirty="0">
                <a:latin typeface="Georgia" panose="02040502050405020303" pitchFamily="18" charset="0"/>
                <a:cs typeface="Trebuchet MS"/>
              </a:rPr>
              <a:t>НЕ</a:t>
            </a:r>
            <a:r>
              <a:rPr sz="4000" b="0" spc="-55" dirty="0">
                <a:latin typeface="Georgia" panose="02040502050405020303" pitchFamily="18" charset="0"/>
                <a:cs typeface="Trebuchet MS"/>
              </a:rPr>
              <a:t> </a:t>
            </a:r>
            <a:r>
              <a:rPr sz="4000" b="0" spc="-10" dirty="0">
                <a:latin typeface="Georgia" panose="02040502050405020303" pitchFamily="18" charset="0"/>
                <a:cs typeface="Trebuchet MS"/>
              </a:rPr>
              <a:t>ДОПУСКАЕТСЯ</a:t>
            </a:r>
            <a:endParaRPr sz="4000" dirty="0">
              <a:latin typeface="Georgia" panose="02040502050405020303" pitchFamily="18" charset="0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28522" y="2216657"/>
            <a:ext cx="10499090" cy="1382395"/>
          </a:xfrm>
          <a:custGeom>
            <a:avLst/>
            <a:gdLst/>
            <a:ahLst/>
            <a:cxnLst/>
            <a:rect l="l" t="t" r="r" b="b"/>
            <a:pathLst>
              <a:path w="10499090" h="1382395">
                <a:moveTo>
                  <a:pt x="0" y="1382268"/>
                </a:moveTo>
                <a:lnTo>
                  <a:pt x="10498836" y="1382268"/>
                </a:lnTo>
                <a:lnTo>
                  <a:pt x="10498836" y="0"/>
                </a:lnTo>
                <a:lnTo>
                  <a:pt x="0" y="0"/>
                </a:lnTo>
                <a:lnTo>
                  <a:pt x="0" y="1382268"/>
                </a:lnTo>
                <a:close/>
              </a:path>
            </a:pathLst>
          </a:cu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206195" y="2202307"/>
            <a:ext cx="10179685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335"/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Осуществлять подмену листов сведений,</a:t>
            </a:r>
            <a:r>
              <a:rPr lang="ru-RU" sz="1800" spc="-6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листами,</a:t>
            </a:r>
            <a:r>
              <a:rPr lang="ru-RU" sz="1800" spc="-7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напечатанными</a:t>
            </a:r>
            <a:r>
              <a:rPr lang="ru-RU" sz="1800" spc="-4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в</a:t>
            </a:r>
            <a:r>
              <a:rPr lang="ru-RU" sz="1800" spc="-6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иной</a:t>
            </a:r>
            <a:r>
              <a:rPr lang="ru-RU" sz="1800" spc="-6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момент</a:t>
            </a:r>
            <a:r>
              <a:rPr lang="ru-RU" sz="1800" spc="-7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времени.</a:t>
            </a:r>
            <a:r>
              <a:rPr lang="ru-RU" sz="1800" spc="-5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spc="-25" dirty="0">
                <a:solidFill>
                  <a:srgbClr val="276E8A"/>
                </a:solidFill>
                <a:latin typeface="Trebuchet MS"/>
                <a:cs typeface="Trebuchet MS"/>
              </a:rPr>
              <a:t>При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этом</a:t>
            </a:r>
            <a:r>
              <a:rPr lang="ru-RU" sz="1800" spc="-4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листы</a:t>
            </a:r>
            <a:r>
              <a:rPr lang="ru-RU" sz="1800" spc="-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одних сведений</a:t>
            </a:r>
            <a:r>
              <a:rPr lang="ru-RU" sz="1800" spc="-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не</a:t>
            </a:r>
            <a:r>
              <a:rPr lang="ru-RU" sz="1800" spc="-2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следует</a:t>
            </a:r>
            <a:r>
              <a:rPr lang="ru-RU" sz="1800" spc="-2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менять</a:t>
            </a:r>
            <a:r>
              <a:rPr lang="ru-RU" sz="1800" spc="-1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и</a:t>
            </a:r>
            <a:r>
              <a:rPr lang="ru-RU" sz="1800" spc="-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вставлять</a:t>
            </a:r>
            <a:r>
              <a:rPr lang="ru-RU" sz="1800" spc="-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в</a:t>
            </a:r>
            <a:r>
              <a:rPr lang="ru-RU" sz="1800" spc="-2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другие</a:t>
            </a:r>
            <a:r>
              <a:rPr lang="ru-RU" sz="1800" spc="-5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сведения,</a:t>
            </a:r>
            <a:r>
              <a:rPr lang="ru-RU" sz="1800" spc="-3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даже</a:t>
            </a:r>
            <a:r>
              <a:rPr lang="ru-RU" sz="1800" spc="-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если</a:t>
            </a:r>
            <a:r>
              <a:rPr lang="ru-RU" sz="1800" spc="-25" dirty="0">
                <a:solidFill>
                  <a:srgbClr val="276E8A"/>
                </a:solidFill>
                <a:latin typeface="Trebuchet MS"/>
                <a:cs typeface="Trebuchet MS"/>
              </a:rPr>
              <a:t> они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содержат</a:t>
            </a:r>
            <a:r>
              <a:rPr lang="ru-RU" sz="1800" spc="-6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идентичную</a:t>
            </a:r>
            <a:r>
              <a:rPr lang="ru-RU" sz="1800" spc="-5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информацию</a:t>
            </a:r>
            <a:r>
              <a:rPr lang="ru-RU" sz="1800" spc="-6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и</a:t>
            </a:r>
            <a:r>
              <a:rPr lang="ru-RU" sz="1800" spc="-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dirty="0">
                <a:solidFill>
                  <a:srgbClr val="276E8A"/>
                </a:solidFill>
                <a:latin typeface="Trebuchet MS"/>
                <a:cs typeface="Trebuchet MS"/>
              </a:rPr>
              <a:t>время</a:t>
            </a:r>
            <a:r>
              <a:rPr lang="ru-RU" sz="1800" spc="-2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lang="ru-RU" sz="1800" spc="-10" dirty="0">
                <a:solidFill>
                  <a:srgbClr val="276E8A"/>
                </a:solidFill>
                <a:latin typeface="Trebuchet MS"/>
                <a:cs typeface="Trebuchet MS"/>
              </a:rPr>
              <a:t>печати.</a:t>
            </a:r>
            <a:endParaRPr lang="ru-RU" sz="1800" dirty="0">
              <a:latin typeface="Trebuchet MS"/>
              <a:cs typeface="Trebuchet MS"/>
            </a:endParaRPr>
          </a:p>
          <a:p>
            <a:pPr marL="12700" marR="140335">
              <a:lnSpc>
                <a:spcPct val="100000"/>
              </a:lnSpc>
            </a:pPr>
            <a:r>
              <a:rPr sz="1800" b="1" dirty="0">
                <a:solidFill>
                  <a:srgbClr val="276E8A"/>
                </a:solidFill>
                <a:latin typeface="Trebuchet MS"/>
                <a:cs typeface="Trebuchet MS"/>
              </a:rPr>
              <a:t>В</a:t>
            </a:r>
            <a:r>
              <a:rPr sz="1800" b="1" spc="-7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276E8A"/>
                </a:solidFill>
                <a:latin typeface="Trebuchet MS"/>
                <a:cs typeface="Trebuchet MS"/>
              </a:rPr>
              <a:t>случае</a:t>
            </a:r>
            <a:r>
              <a:rPr sz="1800" b="1" spc="-5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276E8A"/>
                </a:solidFill>
                <a:latin typeface="Trebuchet MS"/>
                <a:cs typeface="Trebuchet MS"/>
              </a:rPr>
              <a:t>необходимости</a:t>
            </a:r>
            <a:r>
              <a:rPr sz="1800" b="1" spc="-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276E8A"/>
                </a:solidFill>
                <a:latin typeface="Trebuchet MS"/>
                <a:cs typeface="Trebuchet MS"/>
              </a:rPr>
              <a:t>исправления</a:t>
            </a:r>
            <a:r>
              <a:rPr sz="1800" b="1" spc="-6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276E8A"/>
                </a:solidFill>
                <a:latin typeface="Trebuchet MS"/>
                <a:cs typeface="Trebuchet MS"/>
              </a:rPr>
              <a:t>данных</a:t>
            </a:r>
            <a:r>
              <a:rPr sz="1800" b="1" spc="-6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276E8A"/>
                </a:solidFill>
                <a:latin typeface="Trebuchet MS"/>
                <a:cs typeface="Trebuchet MS"/>
              </a:rPr>
              <a:t>необходимо</a:t>
            </a:r>
            <a:r>
              <a:rPr sz="1800" b="1" spc="-5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276E8A"/>
                </a:solidFill>
                <a:latin typeface="Trebuchet MS"/>
                <a:cs typeface="Trebuchet MS"/>
              </a:rPr>
              <a:t>перепечатать</a:t>
            </a:r>
            <a:r>
              <a:rPr sz="1800" b="1" spc="-8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276E8A"/>
                </a:solidFill>
                <a:latin typeface="Trebuchet MS"/>
                <a:cs typeface="Trebuchet MS"/>
              </a:rPr>
              <a:t>полностью</a:t>
            </a:r>
            <a:r>
              <a:rPr sz="1800" b="1" spc="-6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b="1" spc="-20" dirty="0">
                <a:solidFill>
                  <a:srgbClr val="276E8A"/>
                </a:solidFill>
                <a:latin typeface="Trebuchet MS"/>
                <a:cs typeface="Trebuchet MS"/>
              </a:rPr>
              <a:t>весь </a:t>
            </a:r>
            <a:r>
              <a:rPr sz="1800" b="1" dirty="0">
                <a:solidFill>
                  <a:srgbClr val="276E8A"/>
                </a:solidFill>
                <a:latin typeface="Trebuchet MS"/>
                <a:cs typeface="Trebuchet MS"/>
              </a:rPr>
              <a:t>пакет</a:t>
            </a:r>
            <a:r>
              <a:rPr sz="1800" b="1" spc="-7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276E8A"/>
                </a:solidFill>
                <a:latin typeface="Trebuchet MS"/>
                <a:cs typeface="Trebuchet MS"/>
              </a:rPr>
              <a:t>документов</a:t>
            </a:r>
            <a:endParaRPr sz="1800" dirty="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39495" y="2748915"/>
            <a:ext cx="449580" cy="299085"/>
            <a:chOff x="539495" y="2410967"/>
            <a:chExt cx="449580" cy="299085"/>
          </a:xfrm>
        </p:grpSpPr>
        <p:sp>
          <p:nvSpPr>
            <p:cNvPr id="15" name="object 15"/>
            <p:cNvSpPr/>
            <p:nvPr/>
          </p:nvSpPr>
          <p:spPr>
            <a:xfrm>
              <a:off x="545591" y="2417063"/>
              <a:ext cx="437515" cy="287020"/>
            </a:xfrm>
            <a:custGeom>
              <a:avLst/>
              <a:gdLst/>
              <a:ahLst/>
              <a:cxnLst/>
              <a:rect l="l" t="t" r="r" b="b"/>
              <a:pathLst>
                <a:path w="437515" h="287019">
                  <a:moveTo>
                    <a:pt x="294132" y="0"/>
                  </a:moveTo>
                  <a:lnTo>
                    <a:pt x="294132" y="71627"/>
                  </a:lnTo>
                  <a:lnTo>
                    <a:pt x="0" y="71627"/>
                  </a:lnTo>
                  <a:lnTo>
                    <a:pt x="0" y="214884"/>
                  </a:lnTo>
                  <a:lnTo>
                    <a:pt x="294132" y="214884"/>
                  </a:lnTo>
                  <a:lnTo>
                    <a:pt x="294132" y="286512"/>
                  </a:lnTo>
                  <a:lnTo>
                    <a:pt x="437388" y="143256"/>
                  </a:lnTo>
                  <a:lnTo>
                    <a:pt x="294132" y="0"/>
                  </a:lnTo>
                  <a:close/>
                </a:path>
              </a:pathLst>
            </a:custGeom>
            <a:solidFill>
              <a:srgbClr val="FCCFD0"/>
            </a:solidFill>
            <a:ln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5591" y="2417063"/>
              <a:ext cx="437515" cy="287020"/>
            </a:xfrm>
            <a:custGeom>
              <a:avLst/>
              <a:gdLst/>
              <a:ahLst/>
              <a:cxnLst/>
              <a:rect l="l" t="t" r="r" b="b"/>
              <a:pathLst>
                <a:path w="437515" h="287019">
                  <a:moveTo>
                    <a:pt x="0" y="71627"/>
                  </a:moveTo>
                  <a:lnTo>
                    <a:pt x="294132" y="71627"/>
                  </a:lnTo>
                  <a:lnTo>
                    <a:pt x="294132" y="0"/>
                  </a:lnTo>
                  <a:lnTo>
                    <a:pt x="437388" y="143256"/>
                  </a:lnTo>
                  <a:lnTo>
                    <a:pt x="294132" y="286512"/>
                  </a:lnTo>
                  <a:lnTo>
                    <a:pt x="294132" y="214884"/>
                  </a:lnTo>
                  <a:lnTo>
                    <a:pt x="0" y="214884"/>
                  </a:lnTo>
                  <a:lnTo>
                    <a:pt x="0" y="71627"/>
                  </a:lnTo>
                  <a:close/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125474" y="4376420"/>
            <a:ext cx="10500360" cy="57658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8255" rIns="0" bIns="0" rtlCol="0">
            <a:spAutoFit/>
          </a:bodyPr>
          <a:lstStyle/>
          <a:p>
            <a:pPr marL="90805" marR="392430">
              <a:lnSpc>
                <a:spcPct val="100000"/>
              </a:lnSpc>
              <a:spcBef>
                <a:spcPts val="65"/>
              </a:spcBef>
            </a:pP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Не</a:t>
            </a:r>
            <a:r>
              <a:rPr sz="1800" spc="-4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допускаются</a:t>
            </a:r>
            <a:r>
              <a:rPr sz="1800" spc="-5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дефекты</a:t>
            </a:r>
            <a:r>
              <a:rPr sz="1800" spc="-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печати</a:t>
            </a:r>
            <a:r>
              <a:rPr sz="1800" spc="-5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в</a:t>
            </a:r>
            <a:r>
              <a:rPr sz="1800" spc="-4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виде</a:t>
            </a:r>
            <a:r>
              <a:rPr sz="1800" spc="-5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полос,</a:t>
            </a:r>
            <a:r>
              <a:rPr sz="1800" spc="-4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пятен</a:t>
            </a:r>
            <a:r>
              <a:rPr sz="1800" spc="-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(при</a:t>
            </a:r>
            <a:r>
              <a:rPr sz="1800" spc="-4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дефектах</a:t>
            </a:r>
            <a:r>
              <a:rPr sz="1800" spc="-5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барабана</a:t>
            </a:r>
            <a:r>
              <a:rPr sz="1800" spc="-5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или</a:t>
            </a:r>
            <a:r>
              <a:rPr sz="1800" spc="-4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276E8A"/>
                </a:solidFill>
                <a:latin typeface="Trebuchet MS"/>
                <a:cs typeface="Trebuchet MS"/>
              </a:rPr>
              <a:t>картриджа принтера)</a:t>
            </a:r>
            <a:endParaRPr sz="1800" dirty="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53212" y="4501515"/>
            <a:ext cx="451484" cy="299085"/>
            <a:chOff x="553212" y="4288535"/>
            <a:chExt cx="451484" cy="299085"/>
          </a:xfrm>
        </p:grpSpPr>
        <p:sp>
          <p:nvSpPr>
            <p:cNvPr id="19" name="object 19"/>
            <p:cNvSpPr/>
            <p:nvPr/>
          </p:nvSpPr>
          <p:spPr>
            <a:xfrm>
              <a:off x="559308" y="4294631"/>
              <a:ext cx="439420" cy="287020"/>
            </a:xfrm>
            <a:custGeom>
              <a:avLst/>
              <a:gdLst/>
              <a:ahLst/>
              <a:cxnLst/>
              <a:rect l="l" t="t" r="r" b="b"/>
              <a:pathLst>
                <a:path w="439419" h="287020">
                  <a:moveTo>
                    <a:pt x="295655" y="0"/>
                  </a:moveTo>
                  <a:lnTo>
                    <a:pt x="295655" y="71628"/>
                  </a:lnTo>
                  <a:lnTo>
                    <a:pt x="0" y="71628"/>
                  </a:lnTo>
                  <a:lnTo>
                    <a:pt x="0" y="214884"/>
                  </a:lnTo>
                  <a:lnTo>
                    <a:pt x="295655" y="214884"/>
                  </a:lnTo>
                  <a:lnTo>
                    <a:pt x="295655" y="286512"/>
                  </a:lnTo>
                  <a:lnTo>
                    <a:pt x="438911" y="143256"/>
                  </a:lnTo>
                  <a:lnTo>
                    <a:pt x="295655" y="0"/>
                  </a:lnTo>
                  <a:close/>
                </a:path>
              </a:pathLst>
            </a:custGeom>
            <a:solidFill>
              <a:srgbClr val="FCC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9308" y="4294631"/>
              <a:ext cx="439420" cy="287020"/>
            </a:xfrm>
            <a:custGeom>
              <a:avLst/>
              <a:gdLst/>
              <a:ahLst/>
              <a:cxnLst/>
              <a:rect l="l" t="t" r="r" b="b"/>
              <a:pathLst>
                <a:path w="439419" h="287020">
                  <a:moveTo>
                    <a:pt x="0" y="71628"/>
                  </a:moveTo>
                  <a:lnTo>
                    <a:pt x="295655" y="71628"/>
                  </a:lnTo>
                  <a:lnTo>
                    <a:pt x="295655" y="0"/>
                  </a:lnTo>
                  <a:lnTo>
                    <a:pt x="438911" y="143256"/>
                  </a:lnTo>
                  <a:lnTo>
                    <a:pt x="295655" y="286512"/>
                  </a:lnTo>
                  <a:lnTo>
                    <a:pt x="295655" y="214884"/>
                  </a:lnTo>
                  <a:lnTo>
                    <a:pt x="0" y="214884"/>
                  </a:lnTo>
                  <a:lnTo>
                    <a:pt x="0" y="71628"/>
                  </a:lnTo>
                  <a:close/>
                </a:path>
              </a:pathLst>
            </a:custGeom>
            <a:ln w="1219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125474" y="3830955"/>
            <a:ext cx="10500360" cy="36004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3619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85"/>
              </a:spcBef>
            </a:pP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Не</a:t>
            </a:r>
            <a:r>
              <a:rPr sz="1800" spc="-3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допускаются</a:t>
            </a:r>
            <a:r>
              <a:rPr sz="1800" spc="-4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двусторонняя</a:t>
            </a:r>
            <a:r>
              <a:rPr sz="1800" spc="-6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печать</a:t>
            </a:r>
            <a:r>
              <a:rPr sz="1800" spc="-35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276E8A"/>
                </a:solidFill>
                <a:latin typeface="Trebuchet MS"/>
                <a:cs typeface="Trebuchet MS"/>
              </a:rPr>
              <a:t>сведений</a:t>
            </a:r>
            <a:endParaRPr sz="1800" dirty="0">
              <a:latin typeface="Trebuchet MS"/>
              <a:cs typeface="Trebuchet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53212" y="3891915"/>
            <a:ext cx="451484" cy="299085"/>
            <a:chOff x="553212" y="3750564"/>
            <a:chExt cx="451484" cy="299085"/>
          </a:xfrm>
        </p:grpSpPr>
        <p:sp>
          <p:nvSpPr>
            <p:cNvPr id="23" name="object 23"/>
            <p:cNvSpPr/>
            <p:nvPr/>
          </p:nvSpPr>
          <p:spPr>
            <a:xfrm>
              <a:off x="559308" y="3756660"/>
              <a:ext cx="439420" cy="287020"/>
            </a:xfrm>
            <a:custGeom>
              <a:avLst/>
              <a:gdLst/>
              <a:ahLst/>
              <a:cxnLst/>
              <a:rect l="l" t="t" r="r" b="b"/>
              <a:pathLst>
                <a:path w="439419" h="287020">
                  <a:moveTo>
                    <a:pt x="295655" y="0"/>
                  </a:moveTo>
                  <a:lnTo>
                    <a:pt x="295655" y="71627"/>
                  </a:lnTo>
                  <a:lnTo>
                    <a:pt x="0" y="71627"/>
                  </a:lnTo>
                  <a:lnTo>
                    <a:pt x="0" y="214883"/>
                  </a:lnTo>
                  <a:lnTo>
                    <a:pt x="295655" y="214883"/>
                  </a:lnTo>
                  <a:lnTo>
                    <a:pt x="295655" y="286512"/>
                  </a:lnTo>
                  <a:lnTo>
                    <a:pt x="438911" y="143256"/>
                  </a:lnTo>
                  <a:lnTo>
                    <a:pt x="295655" y="0"/>
                  </a:lnTo>
                  <a:close/>
                </a:path>
              </a:pathLst>
            </a:custGeom>
            <a:solidFill>
              <a:srgbClr val="FCC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59308" y="3756660"/>
              <a:ext cx="439420" cy="287020"/>
            </a:xfrm>
            <a:custGeom>
              <a:avLst/>
              <a:gdLst/>
              <a:ahLst/>
              <a:cxnLst/>
              <a:rect l="l" t="t" r="r" b="b"/>
              <a:pathLst>
                <a:path w="439419" h="287020">
                  <a:moveTo>
                    <a:pt x="0" y="71627"/>
                  </a:moveTo>
                  <a:lnTo>
                    <a:pt x="295655" y="71627"/>
                  </a:lnTo>
                  <a:lnTo>
                    <a:pt x="295655" y="0"/>
                  </a:lnTo>
                  <a:lnTo>
                    <a:pt x="438911" y="143256"/>
                  </a:lnTo>
                  <a:lnTo>
                    <a:pt x="295655" y="286512"/>
                  </a:lnTo>
                  <a:lnTo>
                    <a:pt x="295655" y="214883"/>
                  </a:lnTo>
                  <a:lnTo>
                    <a:pt x="0" y="214883"/>
                  </a:lnTo>
                  <a:lnTo>
                    <a:pt x="0" y="71627"/>
                  </a:lnTo>
                  <a:close/>
                </a:path>
              </a:pathLst>
            </a:custGeom>
            <a:ln w="1219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125474" y="5191036"/>
            <a:ext cx="10500360" cy="60016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20320" rIns="0" bIns="0" rtlCol="0">
            <a:spAutoFit/>
          </a:bodyPr>
          <a:lstStyle/>
          <a:p>
            <a:pPr marL="90805" marR="112395" lvl="0" indent="0" defTabSz="914400" eaLnBrk="1" fontAlgn="auto" latinLnBrk="0" hangingPunct="1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Не</a:t>
            </a:r>
            <a:r>
              <a:rPr kumimoji="0" lang="ru-RU" sz="1800" b="0" i="0" u="none" strike="noStrike" kern="0" cap="none" spc="-45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допускается</a:t>
            </a:r>
            <a:r>
              <a:rPr kumimoji="0" lang="ru-RU" sz="1800" b="0" i="0" u="none" strike="noStrike" kern="0" cap="none" spc="-6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наличие</a:t>
            </a:r>
            <a:r>
              <a:rPr kumimoji="0" lang="ru-RU" sz="1800" b="0" i="0" u="none" strike="noStrike" kern="0" cap="none" spc="-5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подписи</a:t>
            </a:r>
            <a:r>
              <a:rPr kumimoji="0" lang="ru-RU" sz="1800" b="0" i="0" u="none" strike="noStrike" kern="0" cap="none" spc="-55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</a:t>
            </a:r>
            <a:r>
              <a:rPr kumimoji="0" lang="ru-RU" sz="1800" b="0" i="0" u="none" strike="noStrike" kern="0" cap="none" spc="-5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пометок</a:t>
            </a:r>
            <a:r>
              <a:rPr kumimoji="0" lang="ru-RU" sz="1800" b="0" i="0" u="none" strike="noStrike" kern="0" cap="none" spc="-55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на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линейных</a:t>
            </a:r>
            <a:r>
              <a:rPr kumimoji="0" lang="ru-RU" sz="1800" b="0" i="0" u="none" strike="noStrike" kern="0" cap="none" spc="-45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и</a:t>
            </a:r>
            <a:r>
              <a:rPr kumimoji="0" lang="ru-RU" sz="1800" b="0" i="0" u="none" strike="noStrike" kern="0" cap="none" spc="-5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двумерных</a:t>
            </a:r>
            <a:r>
              <a:rPr kumimoji="0" lang="ru-RU" sz="1800" b="0" i="0" u="none" strike="noStrike" kern="0" cap="none" spc="-4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штрих-кодах.</a:t>
            </a:r>
            <a:r>
              <a:rPr kumimoji="0" lang="ru-RU" sz="1800" b="0" i="0" u="none" strike="noStrike" kern="0" cap="none" spc="-5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</a:p>
          <a:p>
            <a:pPr marL="90805" marR="112395" lvl="0" indent="0" defTabSz="914400" eaLnBrk="1" fontAlgn="auto" latinLnBrk="0" hangingPunct="1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-25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На</a:t>
            </a:r>
            <a:r>
              <a:rPr lang="ru-RU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последней</a:t>
            </a:r>
            <a:r>
              <a:rPr kumimoji="0" lang="ru-RU" sz="1800" b="0" i="0" u="none" strike="noStrike" kern="0" cap="none" spc="-65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странице</a:t>
            </a:r>
            <a:r>
              <a:rPr kumimoji="0" lang="ru-RU" sz="1800" b="0" i="0" u="none" strike="noStrike" kern="0" cap="none" spc="-65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подпись</a:t>
            </a:r>
            <a:r>
              <a:rPr kumimoji="0" lang="ru-RU" sz="1800" b="0" i="0" u="none" strike="noStrike" kern="0" cap="none" spc="-7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ставится</a:t>
            </a:r>
            <a:r>
              <a:rPr kumimoji="0" lang="ru-RU" sz="1800" b="0" i="0" u="none" strike="noStrike" kern="0" cap="none" spc="-75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в</a:t>
            </a:r>
            <a:r>
              <a:rPr kumimoji="0" lang="ru-RU" sz="1800" b="0" i="0" u="none" strike="noStrike" kern="0" cap="none" spc="-6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специально</a:t>
            </a:r>
            <a:r>
              <a:rPr kumimoji="0" lang="ru-RU" sz="1800" b="0" i="0" u="none" strike="noStrike" kern="0" cap="none" spc="-65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отведенном</a:t>
            </a:r>
            <a:r>
              <a:rPr kumimoji="0" lang="ru-RU" sz="1800" b="0" i="0" u="none" strike="noStrike" kern="0" cap="none" spc="-75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lang="ru-RU" sz="1800" b="0" i="0" u="none" strike="noStrike" kern="0" cap="none" spc="-10" normalizeH="0" baseline="0" noProof="0" dirty="0">
                <a:ln>
                  <a:noFill/>
                </a:ln>
                <a:solidFill>
                  <a:srgbClr val="276E8A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месте</a:t>
            </a:r>
            <a:endParaRPr lang="ru-RU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18159" y="5351780"/>
            <a:ext cx="439420" cy="287020"/>
            <a:chOff x="518159" y="5065775"/>
            <a:chExt cx="439420" cy="287020"/>
          </a:xfrm>
        </p:grpSpPr>
        <p:sp>
          <p:nvSpPr>
            <p:cNvPr id="27" name="object 27"/>
            <p:cNvSpPr/>
            <p:nvPr/>
          </p:nvSpPr>
          <p:spPr>
            <a:xfrm>
              <a:off x="518159" y="5065775"/>
              <a:ext cx="439420" cy="287020"/>
            </a:xfrm>
            <a:custGeom>
              <a:avLst/>
              <a:gdLst/>
              <a:ahLst/>
              <a:cxnLst/>
              <a:rect l="l" t="t" r="r" b="b"/>
              <a:pathLst>
                <a:path w="439419" h="287020">
                  <a:moveTo>
                    <a:pt x="295656" y="0"/>
                  </a:moveTo>
                  <a:lnTo>
                    <a:pt x="295656" y="71628"/>
                  </a:lnTo>
                  <a:lnTo>
                    <a:pt x="0" y="71628"/>
                  </a:lnTo>
                  <a:lnTo>
                    <a:pt x="0" y="214884"/>
                  </a:lnTo>
                  <a:lnTo>
                    <a:pt x="295656" y="214884"/>
                  </a:lnTo>
                  <a:lnTo>
                    <a:pt x="295656" y="286512"/>
                  </a:lnTo>
                  <a:lnTo>
                    <a:pt x="438912" y="143256"/>
                  </a:lnTo>
                  <a:lnTo>
                    <a:pt x="295656" y="0"/>
                  </a:lnTo>
                  <a:close/>
                </a:path>
              </a:pathLst>
            </a:custGeom>
            <a:solidFill>
              <a:srgbClr val="FCC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8159" y="5065775"/>
              <a:ext cx="439420" cy="287020"/>
            </a:xfrm>
            <a:custGeom>
              <a:avLst/>
              <a:gdLst/>
              <a:ahLst/>
              <a:cxnLst/>
              <a:rect l="l" t="t" r="r" b="b"/>
              <a:pathLst>
                <a:path w="439419" h="287020">
                  <a:moveTo>
                    <a:pt x="0" y="71628"/>
                  </a:moveTo>
                  <a:lnTo>
                    <a:pt x="295656" y="71628"/>
                  </a:lnTo>
                  <a:lnTo>
                    <a:pt x="295656" y="0"/>
                  </a:lnTo>
                  <a:lnTo>
                    <a:pt x="438912" y="143256"/>
                  </a:lnTo>
                  <a:lnTo>
                    <a:pt x="295656" y="286512"/>
                  </a:lnTo>
                  <a:lnTo>
                    <a:pt x="295656" y="214884"/>
                  </a:lnTo>
                  <a:lnTo>
                    <a:pt x="0" y="214884"/>
                  </a:lnTo>
                  <a:lnTo>
                    <a:pt x="0" y="71628"/>
                  </a:lnTo>
                  <a:close/>
                </a:path>
              </a:pathLst>
            </a:custGeom>
            <a:ln w="1219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125474" y="5979414"/>
            <a:ext cx="10500360" cy="36004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368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90"/>
              </a:spcBef>
            </a:pP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Не</a:t>
            </a:r>
            <a:r>
              <a:rPr sz="1800" spc="-5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допускаются</a:t>
            </a:r>
            <a:r>
              <a:rPr sz="1800" spc="-6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276E8A"/>
                </a:solidFill>
                <a:latin typeface="Trebuchet MS"/>
                <a:cs typeface="Trebuchet MS"/>
              </a:rPr>
              <a:t>рукописные</a:t>
            </a:r>
            <a:r>
              <a:rPr sz="1800" spc="-50" dirty="0">
                <a:solidFill>
                  <a:srgbClr val="276E8A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276E8A"/>
                </a:solidFill>
                <a:latin typeface="Trebuchet MS"/>
                <a:cs typeface="Trebuchet MS"/>
              </a:rPr>
              <a:t>правки</a:t>
            </a:r>
            <a:endParaRPr sz="1800" dirty="0"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39495" y="6025515"/>
            <a:ext cx="449580" cy="299085"/>
            <a:chOff x="539495" y="5926835"/>
            <a:chExt cx="449580" cy="299085"/>
          </a:xfrm>
        </p:grpSpPr>
        <p:sp>
          <p:nvSpPr>
            <p:cNvPr id="31" name="object 31"/>
            <p:cNvSpPr/>
            <p:nvPr/>
          </p:nvSpPr>
          <p:spPr>
            <a:xfrm>
              <a:off x="545591" y="5932931"/>
              <a:ext cx="437515" cy="287020"/>
            </a:xfrm>
            <a:custGeom>
              <a:avLst/>
              <a:gdLst/>
              <a:ahLst/>
              <a:cxnLst/>
              <a:rect l="l" t="t" r="r" b="b"/>
              <a:pathLst>
                <a:path w="437515" h="287020">
                  <a:moveTo>
                    <a:pt x="294132" y="0"/>
                  </a:moveTo>
                  <a:lnTo>
                    <a:pt x="294132" y="71628"/>
                  </a:lnTo>
                  <a:lnTo>
                    <a:pt x="0" y="71628"/>
                  </a:lnTo>
                  <a:lnTo>
                    <a:pt x="0" y="214884"/>
                  </a:lnTo>
                  <a:lnTo>
                    <a:pt x="294132" y="214884"/>
                  </a:lnTo>
                  <a:lnTo>
                    <a:pt x="294132" y="286512"/>
                  </a:lnTo>
                  <a:lnTo>
                    <a:pt x="437388" y="143256"/>
                  </a:lnTo>
                  <a:lnTo>
                    <a:pt x="294132" y="0"/>
                  </a:lnTo>
                  <a:close/>
                </a:path>
              </a:pathLst>
            </a:custGeom>
            <a:solidFill>
              <a:srgbClr val="FCCF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5591" y="5932931"/>
              <a:ext cx="437515" cy="287020"/>
            </a:xfrm>
            <a:custGeom>
              <a:avLst/>
              <a:gdLst/>
              <a:ahLst/>
              <a:cxnLst/>
              <a:rect l="l" t="t" r="r" b="b"/>
              <a:pathLst>
                <a:path w="437515" h="287020">
                  <a:moveTo>
                    <a:pt x="0" y="71628"/>
                  </a:moveTo>
                  <a:lnTo>
                    <a:pt x="294132" y="71628"/>
                  </a:lnTo>
                  <a:lnTo>
                    <a:pt x="294132" y="0"/>
                  </a:lnTo>
                  <a:lnTo>
                    <a:pt x="437388" y="143256"/>
                  </a:lnTo>
                  <a:lnTo>
                    <a:pt x="294132" y="286512"/>
                  </a:lnTo>
                  <a:lnTo>
                    <a:pt x="294132" y="214884"/>
                  </a:lnTo>
                  <a:lnTo>
                    <a:pt x="0" y="214884"/>
                  </a:lnTo>
                  <a:lnTo>
                    <a:pt x="0" y="71628"/>
                  </a:lnTo>
                  <a:close/>
                </a:path>
              </a:pathLst>
            </a:custGeom>
            <a:ln w="1219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3" name="object 3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90888" y="193547"/>
            <a:ext cx="2801111" cy="207873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2731007" y="995172"/>
            <a:ext cx="3105150" cy="1009650"/>
            <a:chOff x="2731007" y="995172"/>
            <a:chExt cx="3105150" cy="100965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1007" y="1164336"/>
              <a:ext cx="630935" cy="5486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1151" y="995172"/>
              <a:ext cx="2715005" cy="100965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0" y="600532"/>
            <a:ext cx="10438130" cy="16394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526339" rIns="0" bIns="0" rtlCol="0">
            <a:spAutoFit/>
          </a:bodyPr>
          <a:lstStyle/>
          <a:p>
            <a:pPr marL="3405504" algn="l">
              <a:lnSpc>
                <a:spcPct val="100000"/>
              </a:lnSpc>
              <a:spcBef>
                <a:spcPts val="100"/>
              </a:spcBef>
            </a:pPr>
            <a:r>
              <a:rPr lang="ru-RU" spc="-10" dirty="0"/>
              <a:t>        </a:t>
            </a:r>
            <a:r>
              <a:rPr spc="-10" dirty="0"/>
              <a:t>ВАЖНО</a:t>
            </a:r>
            <a:br>
              <a:rPr lang="ru-RU" spc="-10" dirty="0"/>
            </a:br>
            <a:endParaRPr spc="-1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5800" y="2514600"/>
            <a:ext cx="3505200" cy="4038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Необходимо обеспечить печать сведений и ее заверение в течении одного дня (дата печати должна совпадать с датой подачи сведений)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9436"/>
            <a:ext cx="1780679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712975"/>
            <a:ext cx="7543800" cy="514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3429000" y="5105400"/>
            <a:ext cx="3810000" cy="990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2590800" y="5600700"/>
            <a:ext cx="8991600" cy="1181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5216" y="2333244"/>
            <a:ext cx="2374900" cy="1370330"/>
            <a:chOff x="585216" y="2333244"/>
            <a:chExt cx="2374900" cy="1370330"/>
          </a:xfrm>
        </p:grpSpPr>
        <p:sp>
          <p:nvSpPr>
            <p:cNvPr id="3" name="object 3"/>
            <p:cNvSpPr/>
            <p:nvPr/>
          </p:nvSpPr>
          <p:spPr>
            <a:xfrm>
              <a:off x="602742" y="2350770"/>
              <a:ext cx="2339340" cy="1335405"/>
            </a:xfrm>
            <a:custGeom>
              <a:avLst/>
              <a:gdLst/>
              <a:ahLst/>
              <a:cxnLst/>
              <a:rect l="l" t="t" r="r" b="b"/>
              <a:pathLst>
                <a:path w="2339340" h="1335404">
                  <a:moveTo>
                    <a:pt x="2116835" y="0"/>
                  </a:moveTo>
                  <a:lnTo>
                    <a:pt x="222504" y="0"/>
                  </a:lnTo>
                  <a:lnTo>
                    <a:pt x="177661" y="4518"/>
                  </a:lnTo>
                  <a:lnTo>
                    <a:pt x="135895" y="17478"/>
                  </a:lnTo>
                  <a:lnTo>
                    <a:pt x="98100" y="37986"/>
                  </a:lnTo>
                  <a:lnTo>
                    <a:pt x="65170" y="65150"/>
                  </a:lnTo>
                  <a:lnTo>
                    <a:pt x="38000" y="98077"/>
                  </a:lnTo>
                  <a:lnTo>
                    <a:pt x="17485" y="135874"/>
                  </a:lnTo>
                  <a:lnTo>
                    <a:pt x="4520" y="177647"/>
                  </a:lnTo>
                  <a:lnTo>
                    <a:pt x="0" y="222503"/>
                  </a:lnTo>
                  <a:lnTo>
                    <a:pt x="0" y="1112519"/>
                  </a:lnTo>
                  <a:lnTo>
                    <a:pt x="4520" y="1157376"/>
                  </a:lnTo>
                  <a:lnTo>
                    <a:pt x="17485" y="1199149"/>
                  </a:lnTo>
                  <a:lnTo>
                    <a:pt x="38000" y="1236946"/>
                  </a:lnTo>
                  <a:lnTo>
                    <a:pt x="65170" y="1269872"/>
                  </a:lnTo>
                  <a:lnTo>
                    <a:pt x="98100" y="1297037"/>
                  </a:lnTo>
                  <a:lnTo>
                    <a:pt x="135895" y="1317545"/>
                  </a:lnTo>
                  <a:lnTo>
                    <a:pt x="177661" y="1330505"/>
                  </a:lnTo>
                  <a:lnTo>
                    <a:pt x="222504" y="1335023"/>
                  </a:lnTo>
                  <a:lnTo>
                    <a:pt x="2116835" y="1335023"/>
                  </a:lnTo>
                  <a:lnTo>
                    <a:pt x="2161692" y="1330505"/>
                  </a:lnTo>
                  <a:lnTo>
                    <a:pt x="2203465" y="1317545"/>
                  </a:lnTo>
                  <a:lnTo>
                    <a:pt x="2241262" y="1297037"/>
                  </a:lnTo>
                  <a:lnTo>
                    <a:pt x="2274189" y="1269872"/>
                  </a:lnTo>
                  <a:lnTo>
                    <a:pt x="2301353" y="1236946"/>
                  </a:lnTo>
                  <a:lnTo>
                    <a:pt x="2321861" y="1199149"/>
                  </a:lnTo>
                  <a:lnTo>
                    <a:pt x="2334821" y="1157376"/>
                  </a:lnTo>
                  <a:lnTo>
                    <a:pt x="2339340" y="1112519"/>
                  </a:lnTo>
                  <a:lnTo>
                    <a:pt x="2339340" y="222503"/>
                  </a:lnTo>
                  <a:lnTo>
                    <a:pt x="2334821" y="177647"/>
                  </a:lnTo>
                  <a:lnTo>
                    <a:pt x="2321861" y="135874"/>
                  </a:lnTo>
                  <a:lnTo>
                    <a:pt x="2301353" y="98077"/>
                  </a:lnTo>
                  <a:lnTo>
                    <a:pt x="2274188" y="65150"/>
                  </a:lnTo>
                  <a:lnTo>
                    <a:pt x="2241262" y="37986"/>
                  </a:lnTo>
                  <a:lnTo>
                    <a:pt x="2203465" y="17478"/>
                  </a:lnTo>
                  <a:lnTo>
                    <a:pt x="2161692" y="4518"/>
                  </a:lnTo>
                  <a:lnTo>
                    <a:pt x="21168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2742" y="2350770"/>
              <a:ext cx="2339340" cy="1335405"/>
            </a:xfrm>
            <a:custGeom>
              <a:avLst/>
              <a:gdLst/>
              <a:ahLst/>
              <a:cxnLst/>
              <a:rect l="l" t="t" r="r" b="b"/>
              <a:pathLst>
                <a:path w="2339340" h="1335404">
                  <a:moveTo>
                    <a:pt x="0" y="222503"/>
                  </a:moveTo>
                  <a:lnTo>
                    <a:pt x="4520" y="177647"/>
                  </a:lnTo>
                  <a:lnTo>
                    <a:pt x="17485" y="135874"/>
                  </a:lnTo>
                  <a:lnTo>
                    <a:pt x="38000" y="98077"/>
                  </a:lnTo>
                  <a:lnTo>
                    <a:pt x="65170" y="65150"/>
                  </a:lnTo>
                  <a:lnTo>
                    <a:pt x="98100" y="37986"/>
                  </a:lnTo>
                  <a:lnTo>
                    <a:pt x="135895" y="17478"/>
                  </a:lnTo>
                  <a:lnTo>
                    <a:pt x="177661" y="4518"/>
                  </a:lnTo>
                  <a:lnTo>
                    <a:pt x="222504" y="0"/>
                  </a:lnTo>
                  <a:lnTo>
                    <a:pt x="2116835" y="0"/>
                  </a:lnTo>
                  <a:lnTo>
                    <a:pt x="2161692" y="4518"/>
                  </a:lnTo>
                  <a:lnTo>
                    <a:pt x="2203465" y="17478"/>
                  </a:lnTo>
                  <a:lnTo>
                    <a:pt x="2241262" y="37986"/>
                  </a:lnTo>
                  <a:lnTo>
                    <a:pt x="2274188" y="65150"/>
                  </a:lnTo>
                  <a:lnTo>
                    <a:pt x="2301353" y="98077"/>
                  </a:lnTo>
                  <a:lnTo>
                    <a:pt x="2321861" y="135874"/>
                  </a:lnTo>
                  <a:lnTo>
                    <a:pt x="2334821" y="177647"/>
                  </a:lnTo>
                  <a:lnTo>
                    <a:pt x="2339340" y="222503"/>
                  </a:lnTo>
                  <a:lnTo>
                    <a:pt x="2339340" y="1112519"/>
                  </a:lnTo>
                  <a:lnTo>
                    <a:pt x="2334821" y="1157376"/>
                  </a:lnTo>
                  <a:lnTo>
                    <a:pt x="2321861" y="1199149"/>
                  </a:lnTo>
                  <a:lnTo>
                    <a:pt x="2301353" y="1236946"/>
                  </a:lnTo>
                  <a:lnTo>
                    <a:pt x="2274189" y="1269872"/>
                  </a:lnTo>
                  <a:lnTo>
                    <a:pt x="2241262" y="1297037"/>
                  </a:lnTo>
                  <a:lnTo>
                    <a:pt x="2203465" y="1317545"/>
                  </a:lnTo>
                  <a:lnTo>
                    <a:pt x="2161692" y="1330505"/>
                  </a:lnTo>
                  <a:lnTo>
                    <a:pt x="2116835" y="1335023"/>
                  </a:lnTo>
                  <a:lnTo>
                    <a:pt x="222504" y="1335023"/>
                  </a:lnTo>
                  <a:lnTo>
                    <a:pt x="177661" y="1330505"/>
                  </a:lnTo>
                  <a:lnTo>
                    <a:pt x="135895" y="1317545"/>
                  </a:lnTo>
                  <a:lnTo>
                    <a:pt x="98100" y="1297037"/>
                  </a:lnTo>
                  <a:lnTo>
                    <a:pt x="65170" y="1269872"/>
                  </a:lnTo>
                  <a:lnTo>
                    <a:pt x="38000" y="1236946"/>
                  </a:lnTo>
                  <a:lnTo>
                    <a:pt x="17485" y="1199149"/>
                  </a:lnTo>
                  <a:lnTo>
                    <a:pt x="4520" y="1157376"/>
                  </a:lnTo>
                  <a:lnTo>
                    <a:pt x="0" y="1112519"/>
                  </a:lnTo>
                  <a:lnTo>
                    <a:pt x="0" y="222503"/>
                  </a:lnTo>
                  <a:close/>
                </a:path>
              </a:pathLst>
            </a:custGeom>
            <a:ln w="35051">
              <a:solidFill>
                <a:srgbClr val="226B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8884919" y="2333244"/>
            <a:ext cx="2374900" cy="1370330"/>
            <a:chOff x="8884919" y="2333244"/>
            <a:chExt cx="2374900" cy="1370330"/>
          </a:xfrm>
        </p:grpSpPr>
        <p:sp>
          <p:nvSpPr>
            <p:cNvPr id="6" name="object 6"/>
            <p:cNvSpPr/>
            <p:nvPr/>
          </p:nvSpPr>
          <p:spPr>
            <a:xfrm>
              <a:off x="8902445" y="2350770"/>
              <a:ext cx="2339340" cy="1335405"/>
            </a:xfrm>
            <a:custGeom>
              <a:avLst/>
              <a:gdLst/>
              <a:ahLst/>
              <a:cxnLst/>
              <a:rect l="l" t="t" r="r" b="b"/>
              <a:pathLst>
                <a:path w="2339340" h="1335404">
                  <a:moveTo>
                    <a:pt x="2116835" y="0"/>
                  </a:moveTo>
                  <a:lnTo>
                    <a:pt x="222503" y="0"/>
                  </a:lnTo>
                  <a:lnTo>
                    <a:pt x="177647" y="4518"/>
                  </a:lnTo>
                  <a:lnTo>
                    <a:pt x="135874" y="17478"/>
                  </a:lnTo>
                  <a:lnTo>
                    <a:pt x="98077" y="37986"/>
                  </a:lnTo>
                  <a:lnTo>
                    <a:pt x="65150" y="65150"/>
                  </a:lnTo>
                  <a:lnTo>
                    <a:pt x="37986" y="98077"/>
                  </a:lnTo>
                  <a:lnTo>
                    <a:pt x="17478" y="135874"/>
                  </a:lnTo>
                  <a:lnTo>
                    <a:pt x="4518" y="177647"/>
                  </a:lnTo>
                  <a:lnTo>
                    <a:pt x="0" y="222503"/>
                  </a:lnTo>
                  <a:lnTo>
                    <a:pt x="0" y="1112519"/>
                  </a:lnTo>
                  <a:lnTo>
                    <a:pt x="4518" y="1157376"/>
                  </a:lnTo>
                  <a:lnTo>
                    <a:pt x="17478" y="1199149"/>
                  </a:lnTo>
                  <a:lnTo>
                    <a:pt x="37986" y="1236946"/>
                  </a:lnTo>
                  <a:lnTo>
                    <a:pt x="65150" y="1269872"/>
                  </a:lnTo>
                  <a:lnTo>
                    <a:pt x="98077" y="1297037"/>
                  </a:lnTo>
                  <a:lnTo>
                    <a:pt x="135874" y="1317545"/>
                  </a:lnTo>
                  <a:lnTo>
                    <a:pt x="177647" y="1330505"/>
                  </a:lnTo>
                  <a:lnTo>
                    <a:pt x="222503" y="1335023"/>
                  </a:lnTo>
                  <a:lnTo>
                    <a:pt x="2116835" y="1335023"/>
                  </a:lnTo>
                  <a:lnTo>
                    <a:pt x="2161692" y="1330505"/>
                  </a:lnTo>
                  <a:lnTo>
                    <a:pt x="2203465" y="1317545"/>
                  </a:lnTo>
                  <a:lnTo>
                    <a:pt x="2241262" y="1297037"/>
                  </a:lnTo>
                  <a:lnTo>
                    <a:pt x="2274189" y="1269872"/>
                  </a:lnTo>
                  <a:lnTo>
                    <a:pt x="2301353" y="1236946"/>
                  </a:lnTo>
                  <a:lnTo>
                    <a:pt x="2321861" y="1199149"/>
                  </a:lnTo>
                  <a:lnTo>
                    <a:pt x="2334821" y="1157376"/>
                  </a:lnTo>
                  <a:lnTo>
                    <a:pt x="2339339" y="1112519"/>
                  </a:lnTo>
                  <a:lnTo>
                    <a:pt x="2339339" y="222503"/>
                  </a:lnTo>
                  <a:lnTo>
                    <a:pt x="2334821" y="177647"/>
                  </a:lnTo>
                  <a:lnTo>
                    <a:pt x="2321861" y="135874"/>
                  </a:lnTo>
                  <a:lnTo>
                    <a:pt x="2301353" y="98077"/>
                  </a:lnTo>
                  <a:lnTo>
                    <a:pt x="2274189" y="65150"/>
                  </a:lnTo>
                  <a:lnTo>
                    <a:pt x="2241262" y="37986"/>
                  </a:lnTo>
                  <a:lnTo>
                    <a:pt x="2203465" y="17478"/>
                  </a:lnTo>
                  <a:lnTo>
                    <a:pt x="2161692" y="4518"/>
                  </a:lnTo>
                  <a:lnTo>
                    <a:pt x="21168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902445" y="2350770"/>
              <a:ext cx="2339340" cy="1335405"/>
            </a:xfrm>
            <a:custGeom>
              <a:avLst/>
              <a:gdLst/>
              <a:ahLst/>
              <a:cxnLst/>
              <a:rect l="l" t="t" r="r" b="b"/>
              <a:pathLst>
                <a:path w="2339340" h="1335404">
                  <a:moveTo>
                    <a:pt x="0" y="222503"/>
                  </a:moveTo>
                  <a:lnTo>
                    <a:pt x="4518" y="177647"/>
                  </a:lnTo>
                  <a:lnTo>
                    <a:pt x="17478" y="135874"/>
                  </a:lnTo>
                  <a:lnTo>
                    <a:pt x="37986" y="98077"/>
                  </a:lnTo>
                  <a:lnTo>
                    <a:pt x="65150" y="65150"/>
                  </a:lnTo>
                  <a:lnTo>
                    <a:pt x="98077" y="37986"/>
                  </a:lnTo>
                  <a:lnTo>
                    <a:pt x="135874" y="17478"/>
                  </a:lnTo>
                  <a:lnTo>
                    <a:pt x="177647" y="4518"/>
                  </a:lnTo>
                  <a:lnTo>
                    <a:pt x="222503" y="0"/>
                  </a:lnTo>
                  <a:lnTo>
                    <a:pt x="2116835" y="0"/>
                  </a:lnTo>
                  <a:lnTo>
                    <a:pt x="2161692" y="4518"/>
                  </a:lnTo>
                  <a:lnTo>
                    <a:pt x="2203465" y="17478"/>
                  </a:lnTo>
                  <a:lnTo>
                    <a:pt x="2241262" y="37986"/>
                  </a:lnTo>
                  <a:lnTo>
                    <a:pt x="2274189" y="65150"/>
                  </a:lnTo>
                  <a:lnTo>
                    <a:pt x="2301353" y="98077"/>
                  </a:lnTo>
                  <a:lnTo>
                    <a:pt x="2321861" y="135874"/>
                  </a:lnTo>
                  <a:lnTo>
                    <a:pt x="2334821" y="177647"/>
                  </a:lnTo>
                  <a:lnTo>
                    <a:pt x="2339339" y="222503"/>
                  </a:lnTo>
                  <a:lnTo>
                    <a:pt x="2339339" y="1112519"/>
                  </a:lnTo>
                  <a:lnTo>
                    <a:pt x="2334821" y="1157376"/>
                  </a:lnTo>
                  <a:lnTo>
                    <a:pt x="2321861" y="1199149"/>
                  </a:lnTo>
                  <a:lnTo>
                    <a:pt x="2301353" y="1236946"/>
                  </a:lnTo>
                  <a:lnTo>
                    <a:pt x="2274189" y="1269872"/>
                  </a:lnTo>
                  <a:lnTo>
                    <a:pt x="2241262" y="1297037"/>
                  </a:lnTo>
                  <a:lnTo>
                    <a:pt x="2203465" y="1317545"/>
                  </a:lnTo>
                  <a:lnTo>
                    <a:pt x="2161692" y="1330505"/>
                  </a:lnTo>
                  <a:lnTo>
                    <a:pt x="2116835" y="1335023"/>
                  </a:lnTo>
                  <a:lnTo>
                    <a:pt x="222503" y="1335023"/>
                  </a:lnTo>
                  <a:lnTo>
                    <a:pt x="177647" y="1330505"/>
                  </a:lnTo>
                  <a:lnTo>
                    <a:pt x="135874" y="1317545"/>
                  </a:lnTo>
                  <a:lnTo>
                    <a:pt x="98077" y="1297037"/>
                  </a:lnTo>
                  <a:lnTo>
                    <a:pt x="65150" y="1269872"/>
                  </a:lnTo>
                  <a:lnTo>
                    <a:pt x="37986" y="1236946"/>
                  </a:lnTo>
                  <a:lnTo>
                    <a:pt x="17478" y="1199149"/>
                  </a:lnTo>
                  <a:lnTo>
                    <a:pt x="4518" y="1157376"/>
                  </a:lnTo>
                  <a:lnTo>
                    <a:pt x="0" y="1112519"/>
                  </a:lnTo>
                  <a:lnTo>
                    <a:pt x="0" y="222503"/>
                  </a:lnTo>
                  <a:close/>
                </a:path>
              </a:pathLst>
            </a:custGeom>
            <a:ln w="35051">
              <a:solidFill>
                <a:srgbClr val="226B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6126479" y="2328672"/>
            <a:ext cx="2372995" cy="1370330"/>
            <a:chOff x="6126479" y="2328672"/>
            <a:chExt cx="2372995" cy="1370330"/>
          </a:xfrm>
        </p:grpSpPr>
        <p:sp>
          <p:nvSpPr>
            <p:cNvPr id="9" name="object 9"/>
            <p:cNvSpPr/>
            <p:nvPr/>
          </p:nvSpPr>
          <p:spPr>
            <a:xfrm>
              <a:off x="6144005" y="2346198"/>
              <a:ext cx="2338070" cy="1335405"/>
            </a:xfrm>
            <a:custGeom>
              <a:avLst/>
              <a:gdLst/>
              <a:ahLst/>
              <a:cxnLst/>
              <a:rect l="l" t="t" r="r" b="b"/>
              <a:pathLst>
                <a:path w="2338070" h="1335404">
                  <a:moveTo>
                    <a:pt x="2115312" y="0"/>
                  </a:moveTo>
                  <a:lnTo>
                    <a:pt x="222504" y="0"/>
                  </a:lnTo>
                  <a:lnTo>
                    <a:pt x="177647" y="4518"/>
                  </a:lnTo>
                  <a:lnTo>
                    <a:pt x="135874" y="17478"/>
                  </a:lnTo>
                  <a:lnTo>
                    <a:pt x="98077" y="37986"/>
                  </a:lnTo>
                  <a:lnTo>
                    <a:pt x="65150" y="65150"/>
                  </a:lnTo>
                  <a:lnTo>
                    <a:pt x="37986" y="98077"/>
                  </a:lnTo>
                  <a:lnTo>
                    <a:pt x="17478" y="135874"/>
                  </a:lnTo>
                  <a:lnTo>
                    <a:pt x="4518" y="177647"/>
                  </a:lnTo>
                  <a:lnTo>
                    <a:pt x="0" y="222503"/>
                  </a:lnTo>
                  <a:lnTo>
                    <a:pt x="0" y="1112519"/>
                  </a:lnTo>
                  <a:lnTo>
                    <a:pt x="4518" y="1157376"/>
                  </a:lnTo>
                  <a:lnTo>
                    <a:pt x="17478" y="1199149"/>
                  </a:lnTo>
                  <a:lnTo>
                    <a:pt x="37986" y="1236946"/>
                  </a:lnTo>
                  <a:lnTo>
                    <a:pt x="65150" y="1269872"/>
                  </a:lnTo>
                  <a:lnTo>
                    <a:pt x="98077" y="1297037"/>
                  </a:lnTo>
                  <a:lnTo>
                    <a:pt x="135874" y="1317545"/>
                  </a:lnTo>
                  <a:lnTo>
                    <a:pt x="177647" y="1330505"/>
                  </a:lnTo>
                  <a:lnTo>
                    <a:pt x="222504" y="1335024"/>
                  </a:lnTo>
                  <a:lnTo>
                    <a:pt x="2115312" y="1335024"/>
                  </a:lnTo>
                  <a:lnTo>
                    <a:pt x="2160168" y="1330505"/>
                  </a:lnTo>
                  <a:lnTo>
                    <a:pt x="2201941" y="1317545"/>
                  </a:lnTo>
                  <a:lnTo>
                    <a:pt x="2239738" y="1297037"/>
                  </a:lnTo>
                  <a:lnTo>
                    <a:pt x="2272665" y="1269873"/>
                  </a:lnTo>
                  <a:lnTo>
                    <a:pt x="2299829" y="1236946"/>
                  </a:lnTo>
                  <a:lnTo>
                    <a:pt x="2320337" y="1199149"/>
                  </a:lnTo>
                  <a:lnTo>
                    <a:pt x="2333297" y="1157376"/>
                  </a:lnTo>
                  <a:lnTo>
                    <a:pt x="2337816" y="1112519"/>
                  </a:lnTo>
                  <a:lnTo>
                    <a:pt x="2337816" y="222503"/>
                  </a:lnTo>
                  <a:lnTo>
                    <a:pt x="2333297" y="177647"/>
                  </a:lnTo>
                  <a:lnTo>
                    <a:pt x="2320337" y="135874"/>
                  </a:lnTo>
                  <a:lnTo>
                    <a:pt x="2299829" y="98077"/>
                  </a:lnTo>
                  <a:lnTo>
                    <a:pt x="2272665" y="65150"/>
                  </a:lnTo>
                  <a:lnTo>
                    <a:pt x="2239738" y="37986"/>
                  </a:lnTo>
                  <a:lnTo>
                    <a:pt x="2201941" y="17478"/>
                  </a:lnTo>
                  <a:lnTo>
                    <a:pt x="2160168" y="4518"/>
                  </a:lnTo>
                  <a:lnTo>
                    <a:pt x="21153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44005" y="2346198"/>
              <a:ext cx="2338070" cy="1335405"/>
            </a:xfrm>
            <a:custGeom>
              <a:avLst/>
              <a:gdLst/>
              <a:ahLst/>
              <a:cxnLst/>
              <a:rect l="l" t="t" r="r" b="b"/>
              <a:pathLst>
                <a:path w="2338070" h="1335404">
                  <a:moveTo>
                    <a:pt x="0" y="222503"/>
                  </a:moveTo>
                  <a:lnTo>
                    <a:pt x="4518" y="177647"/>
                  </a:lnTo>
                  <a:lnTo>
                    <a:pt x="17478" y="135874"/>
                  </a:lnTo>
                  <a:lnTo>
                    <a:pt x="37986" y="98077"/>
                  </a:lnTo>
                  <a:lnTo>
                    <a:pt x="65150" y="65150"/>
                  </a:lnTo>
                  <a:lnTo>
                    <a:pt x="98077" y="37986"/>
                  </a:lnTo>
                  <a:lnTo>
                    <a:pt x="135874" y="17478"/>
                  </a:lnTo>
                  <a:lnTo>
                    <a:pt x="177647" y="4518"/>
                  </a:lnTo>
                  <a:lnTo>
                    <a:pt x="222504" y="0"/>
                  </a:lnTo>
                  <a:lnTo>
                    <a:pt x="2115312" y="0"/>
                  </a:lnTo>
                  <a:lnTo>
                    <a:pt x="2160168" y="4518"/>
                  </a:lnTo>
                  <a:lnTo>
                    <a:pt x="2201941" y="17478"/>
                  </a:lnTo>
                  <a:lnTo>
                    <a:pt x="2239738" y="37986"/>
                  </a:lnTo>
                  <a:lnTo>
                    <a:pt x="2272665" y="65150"/>
                  </a:lnTo>
                  <a:lnTo>
                    <a:pt x="2299829" y="98077"/>
                  </a:lnTo>
                  <a:lnTo>
                    <a:pt x="2320337" y="135874"/>
                  </a:lnTo>
                  <a:lnTo>
                    <a:pt x="2333297" y="177647"/>
                  </a:lnTo>
                  <a:lnTo>
                    <a:pt x="2337816" y="222503"/>
                  </a:lnTo>
                  <a:lnTo>
                    <a:pt x="2337816" y="1112519"/>
                  </a:lnTo>
                  <a:lnTo>
                    <a:pt x="2333297" y="1157376"/>
                  </a:lnTo>
                  <a:lnTo>
                    <a:pt x="2320337" y="1199149"/>
                  </a:lnTo>
                  <a:lnTo>
                    <a:pt x="2299829" y="1236946"/>
                  </a:lnTo>
                  <a:lnTo>
                    <a:pt x="2272665" y="1269873"/>
                  </a:lnTo>
                  <a:lnTo>
                    <a:pt x="2239738" y="1297037"/>
                  </a:lnTo>
                  <a:lnTo>
                    <a:pt x="2201941" y="1317545"/>
                  </a:lnTo>
                  <a:lnTo>
                    <a:pt x="2160168" y="1330505"/>
                  </a:lnTo>
                  <a:lnTo>
                    <a:pt x="2115312" y="1335024"/>
                  </a:lnTo>
                  <a:lnTo>
                    <a:pt x="222504" y="1335024"/>
                  </a:lnTo>
                  <a:lnTo>
                    <a:pt x="177647" y="1330505"/>
                  </a:lnTo>
                  <a:lnTo>
                    <a:pt x="135874" y="1317545"/>
                  </a:lnTo>
                  <a:lnTo>
                    <a:pt x="98077" y="1297037"/>
                  </a:lnTo>
                  <a:lnTo>
                    <a:pt x="65150" y="1269872"/>
                  </a:lnTo>
                  <a:lnTo>
                    <a:pt x="37986" y="1236946"/>
                  </a:lnTo>
                  <a:lnTo>
                    <a:pt x="17478" y="1199149"/>
                  </a:lnTo>
                  <a:lnTo>
                    <a:pt x="4518" y="1157376"/>
                  </a:lnTo>
                  <a:lnTo>
                    <a:pt x="0" y="1112519"/>
                  </a:lnTo>
                  <a:lnTo>
                    <a:pt x="0" y="222503"/>
                  </a:lnTo>
                  <a:close/>
                </a:path>
              </a:pathLst>
            </a:custGeom>
            <a:ln w="35052">
              <a:solidFill>
                <a:srgbClr val="226B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3423666" y="2373630"/>
            <a:ext cx="2338070" cy="1360170"/>
            <a:chOff x="3423666" y="2373630"/>
            <a:chExt cx="2338070" cy="1360170"/>
          </a:xfrm>
        </p:grpSpPr>
        <p:sp>
          <p:nvSpPr>
            <p:cNvPr id="12" name="object 12"/>
            <p:cNvSpPr/>
            <p:nvPr/>
          </p:nvSpPr>
          <p:spPr>
            <a:xfrm>
              <a:off x="3423666" y="2400300"/>
              <a:ext cx="2338070" cy="1333500"/>
            </a:xfrm>
            <a:custGeom>
              <a:avLst/>
              <a:gdLst/>
              <a:ahLst/>
              <a:cxnLst/>
              <a:rect l="l" t="t" r="r" b="b"/>
              <a:pathLst>
                <a:path w="2338070" h="1333500">
                  <a:moveTo>
                    <a:pt x="2115566" y="0"/>
                  </a:moveTo>
                  <a:lnTo>
                    <a:pt x="222250" y="0"/>
                  </a:lnTo>
                  <a:lnTo>
                    <a:pt x="177477" y="4517"/>
                  </a:lnTo>
                  <a:lnTo>
                    <a:pt x="135766" y="17474"/>
                  </a:lnTo>
                  <a:lnTo>
                    <a:pt x="98015" y="37973"/>
                  </a:lnTo>
                  <a:lnTo>
                    <a:pt x="65119" y="65119"/>
                  </a:lnTo>
                  <a:lnTo>
                    <a:pt x="37973" y="98015"/>
                  </a:lnTo>
                  <a:lnTo>
                    <a:pt x="17474" y="135766"/>
                  </a:lnTo>
                  <a:lnTo>
                    <a:pt x="4517" y="177477"/>
                  </a:lnTo>
                  <a:lnTo>
                    <a:pt x="0" y="222250"/>
                  </a:lnTo>
                  <a:lnTo>
                    <a:pt x="0" y="1111250"/>
                  </a:lnTo>
                  <a:lnTo>
                    <a:pt x="4517" y="1156022"/>
                  </a:lnTo>
                  <a:lnTo>
                    <a:pt x="17474" y="1197733"/>
                  </a:lnTo>
                  <a:lnTo>
                    <a:pt x="37973" y="1235484"/>
                  </a:lnTo>
                  <a:lnTo>
                    <a:pt x="65119" y="1268380"/>
                  </a:lnTo>
                  <a:lnTo>
                    <a:pt x="98015" y="1295526"/>
                  </a:lnTo>
                  <a:lnTo>
                    <a:pt x="135766" y="1316025"/>
                  </a:lnTo>
                  <a:lnTo>
                    <a:pt x="177477" y="1328982"/>
                  </a:lnTo>
                  <a:lnTo>
                    <a:pt x="222250" y="1333500"/>
                  </a:lnTo>
                  <a:lnTo>
                    <a:pt x="2115566" y="1333500"/>
                  </a:lnTo>
                  <a:lnTo>
                    <a:pt x="2160338" y="1328982"/>
                  </a:lnTo>
                  <a:lnTo>
                    <a:pt x="2202049" y="1316025"/>
                  </a:lnTo>
                  <a:lnTo>
                    <a:pt x="2239800" y="1295526"/>
                  </a:lnTo>
                  <a:lnTo>
                    <a:pt x="2272696" y="1268380"/>
                  </a:lnTo>
                  <a:lnTo>
                    <a:pt x="2299842" y="1235484"/>
                  </a:lnTo>
                  <a:lnTo>
                    <a:pt x="2320341" y="1197733"/>
                  </a:lnTo>
                  <a:lnTo>
                    <a:pt x="2333298" y="1156022"/>
                  </a:lnTo>
                  <a:lnTo>
                    <a:pt x="2337816" y="1111250"/>
                  </a:lnTo>
                  <a:lnTo>
                    <a:pt x="2337816" y="222250"/>
                  </a:lnTo>
                  <a:lnTo>
                    <a:pt x="2333298" y="177477"/>
                  </a:lnTo>
                  <a:lnTo>
                    <a:pt x="2320341" y="135766"/>
                  </a:lnTo>
                  <a:lnTo>
                    <a:pt x="2299842" y="98015"/>
                  </a:lnTo>
                  <a:lnTo>
                    <a:pt x="2272696" y="65119"/>
                  </a:lnTo>
                  <a:lnTo>
                    <a:pt x="2239800" y="37973"/>
                  </a:lnTo>
                  <a:lnTo>
                    <a:pt x="2202049" y="17474"/>
                  </a:lnTo>
                  <a:lnTo>
                    <a:pt x="2160338" y="4517"/>
                  </a:lnTo>
                  <a:lnTo>
                    <a:pt x="21155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23666" y="2373630"/>
              <a:ext cx="2338070" cy="1333500"/>
            </a:xfrm>
            <a:custGeom>
              <a:avLst/>
              <a:gdLst/>
              <a:ahLst/>
              <a:cxnLst/>
              <a:rect l="l" t="t" r="r" b="b"/>
              <a:pathLst>
                <a:path w="2338070" h="1333500">
                  <a:moveTo>
                    <a:pt x="0" y="222250"/>
                  </a:moveTo>
                  <a:lnTo>
                    <a:pt x="4517" y="177477"/>
                  </a:lnTo>
                  <a:lnTo>
                    <a:pt x="17474" y="135766"/>
                  </a:lnTo>
                  <a:lnTo>
                    <a:pt x="37973" y="98015"/>
                  </a:lnTo>
                  <a:lnTo>
                    <a:pt x="65119" y="65119"/>
                  </a:lnTo>
                  <a:lnTo>
                    <a:pt x="98015" y="37973"/>
                  </a:lnTo>
                  <a:lnTo>
                    <a:pt x="135766" y="17474"/>
                  </a:lnTo>
                  <a:lnTo>
                    <a:pt x="177477" y="4517"/>
                  </a:lnTo>
                  <a:lnTo>
                    <a:pt x="222250" y="0"/>
                  </a:lnTo>
                  <a:lnTo>
                    <a:pt x="2115566" y="0"/>
                  </a:lnTo>
                  <a:lnTo>
                    <a:pt x="2160338" y="4517"/>
                  </a:lnTo>
                  <a:lnTo>
                    <a:pt x="2202049" y="17474"/>
                  </a:lnTo>
                  <a:lnTo>
                    <a:pt x="2239800" y="37973"/>
                  </a:lnTo>
                  <a:lnTo>
                    <a:pt x="2272696" y="65119"/>
                  </a:lnTo>
                  <a:lnTo>
                    <a:pt x="2299842" y="98015"/>
                  </a:lnTo>
                  <a:lnTo>
                    <a:pt x="2320341" y="135766"/>
                  </a:lnTo>
                  <a:lnTo>
                    <a:pt x="2333298" y="177477"/>
                  </a:lnTo>
                  <a:lnTo>
                    <a:pt x="2337816" y="222250"/>
                  </a:lnTo>
                  <a:lnTo>
                    <a:pt x="2337816" y="1111250"/>
                  </a:lnTo>
                  <a:lnTo>
                    <a:pt x="2333298" y="1156022"/>
                  </a:lnTo>
                  <a:lnTo>
                    <a:pt x="2320341" y="1197733"/>
                  </a:lnTo>
                  <a:lnTo>
                    <a:pt x="2299842" y="1235484"/>
                  </a:lnTo>
                  <a:lnTo>
                    <a:pt x="2272696" y="1268380"/>
                  </a:lnTo>
                  <a:lnTo>
                    <a:pt x="2239800" y="1295526"/>
                  </a:lnTo>
                  <a:lnTo>
                    <a:pt x="2202049" y="1316025"/>
                  </a:lnTo>
                  <a:lnTo>
                    <a:pt x="2160338" y="1328982"/>
                  </a:lnTo>
                  <a:lnTo>
                    <a:pt x="2115566" y="1333500"/>
                  </a:lnTo>
                  <a:lnTo>
                    <a:pt x="222250" y="1333500"/>
                  </a:lnTo>
                  <a:lnTo>
                    <a:pt x="177477" y="1328982"/>
                  </a:lnTo>
                  <a:lnTo>
                    <a:pt x="135766" y="1316025"/>
                  </a:lnTo>
                  <a:lnTo>
                    <a:pt x="98015" y="1295526"/>
                  </a:lnTo>
                  <a:lnTo>
                    <a:pt x="65119" y="1268380"/>
                  </a:lnTo>
                  <a:lnTo>
                    <a:pt x="37973" y="1235484"/>
                  </a:lnTo>
                  <a:lnTo>
                    <a:pt x="17474" y="1197733"/>
                  </a:lnTo>
                  <a:lnTo>
                    <a:pt x="4517" y="1156022"/>
                  </a:lnTo>
                  <a:lnTo>
                    <a:pt x="0" y="1111250"/>
                  </a:lnTo>
                  <a:lnTo>
                    <a:pt x="0" y="222250"/>
                  </a:lnTo>
                  <a:close/>
                </a:path>
              </a:pathLst>
            </a:custGeom>
            <a:ln w="35052">
              <a:solidFill>
                <a:srgbClr val="226B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392936" y="694944"/>
            <a:ext cx="8289925" cy="1336040"/>
            <a:chOff x="1392936" y="694944"/>
            <a:chExt cx="8289925" cy="133604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9907" y="694944"/>
              <a:ext cx="7975854" cy="67741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2936" y="1024128"/>
              <a:ext cx="8289798" cy="6774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76343" y="1353312"/>
              <a:ext cx="730758" cy="6774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4003" y="1353312"/>
              <a:ext cx="2116074" cy="677418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0" y="609601"/>
            <a:ext cx="10439400" cy="138820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53975" rIns="0" bIns="0" rtlCol="0">
            <a:spAutoFit/>
          </a:bodyPr>
          <a:lstStyle/>
          <a:p>
            <a:pPr marL="12065" marR="5080" indent="635" algn="ctr">
              <a:lnSpc>
                <a:spcPts val="2590"/>
              </a:lnSpc>
              <a:spcBef>
                <a:spcPts val="425"/>
              </a:spcBef>
            </a:pPr>
            <a:br>
              <a:rPr lang="ru-RU" sz="2400" dirty="0">
                <a:solidFill>
                  <a:srgbClr val="243847"/>
                </a:solidFill>
              </a:rPr>
            </a:br>
            <a:r>
              <a:rPr sz="2400" dirty="0">
                <a:solidFill>
                  <a:srgbClr val="243847"/>
                </a:solidFill>
              </a:rPr>
              <a:t>ОСНОВНЫЕ</a:t>
            </a:r>
            <a:r>
              <a:rPr sz="2400" spc="-10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ПРИЧИНЫ</a:t>
            </a:r>
            <a:r>
              <a:rPr sz="2400" spc="-60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ПРЕДОСТАВЛЕНИЯ </a:t>
            </a:r>
            <a:r>
              <a:rPr sz="2400" dirty="0">
                <a:solidFill>
                  <a:srgbClr val="243847"/>
                </a:solidFill>
              </a:rPr>
              <a:t>НЕПОЛНЫХ</a:t>
            </a:r>
            <a:r>
              <a:rPr sz="2400" spc="-65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И</a:t>
            </a:r>
            <a:r>
              <a:rPr sz="2400" spc="-30" dirty="0">
                <a:solidFill>
                  <a:srgbClr val="243847"/>
                </a:solidFill>
              </a:rPr>
              <a:t> </a:t>
            </a:r>
            <a:r>
              <a:rPr sz="2400" dirty="0">
                <a:solidFill>
                  <a:srgbClr val="243847"/>
                </a:solidFill>
              </a:rPr>
              <a:t>НЕДОСТОВЕРНЫХ</a:t>
            </a:r>
            <a:r>
              <a:rPr sz="2400" spc="-75" dirty="0">
                <a:solidFill>
                  <a:srgbClr val="243847"/>
                </a:solidFill>
              </a:rPr>
              <a:t> </a:t>
            </a:r>
            <a:r>
              <a:rPr sz="2400" spc="-10" dirty="0">
                <a:solidFill>
                  <a:srgbClr val="243847"/>
                </a:solidFill>
              </a:rPr>
              <a:t>СВЕДЕНИЙ </a:t>
            </a:r>
            <a:r>
              <a:rPr sz="2400" dirty="0">
                <a:solidFill>
                  <a:srgbClr val="243847"/>
                </a:solidFill>
              </a:rPr>
              <a:t>О </a:t>
            </a:r>
            <a:r>
              <a:rPr sz="2400" spc="-10" dirty="0">
                <a:solidFill>
                  <a:srgbClr val="243847"/>
                </a:solidFill>
              </a:rPr>
              <a:t>ДОХОДАХ</a:t>
            </a:r>
            <a:br>
              <a:rPr lang="ru-RU" sz="2400" spc="-10" dirty="0">
                <a:solidFill>
                  <a:srgbClr val="243847"/>
                </a:solidFill>
              </a:rPr>
            </a:br>
            <a:endParaRPr sz="2400" dirty="0"/>
          </a:p>
        </p:txBody>
      </p:sp>
      <p:sp>
        <p:nvSpPr>
          <p:cNvPr id="20" name="object 20"/>
          <p:cNvSpPr txBox="1"/>
          <p:nvPr/>
        </p:nvSpPr>
        <p:spPr>
          <a:xfrm>
            <a:off x="3423666" y="2413670"/>
            <a:ext cx="2338070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lvl="0" indent="254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0" cap="none" spc="-10" normalizeH="0" baseline="0" noProof="0" dirty="0">
              <a:ln>
                <a:noFill/>
              </a:ln>
              <a:solidFill>
                <a:srgbClr val="124262"/>
              </a:solidFill>
              <a:effectLst/>
              <a:uLnTx/>
              <a:uFillTx/>
              <a:latin typeface="Georgia"/>
              <a:cs typeface="Georgia"/>
            </a:endParaRPr>
          </a:p>
          <a:p>
            <a:pPr marL="12065" marR="5080" lvl="0" indent="254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-1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cs typeface="Georgia"/>
              </a:rPr>
              <a:t>собственная невнимательность и формальный подход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45758" y="2374138"/>
            <a:ext cx="1771014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lvl="0" indent="0" algn="ctr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-1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cs typeface="Georgia"/>
              </a:rPr>
              <a:t>недобросовестное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cs typeface="Georgia"/>
              </a:rPr>
              <a:t>отношение</a:t>
            </a:r>
            <a:r>
              <a:rPr kumimoji="0" lang="ru-RU" sz="1400" b="1" i="0" u="none" strike="noStrike" kern="0" cap="none" spc="-45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cs typeface="Georgia"/>
              </a:rPr>
              <a:t> </a:t>
            </a:r>
            <a:r>
              <a:rPr kumimoji="0" lang="ru-RU" sz="1400" b="1" i="0" u="none" strike="noStrike" kern="0" cap="none" spc="-5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cs typeface="Georgia"/>
              </a:rPr>
              <a:t>к </a:t>
            </a:r>
            <a:r>
              <a:rPr kumimoji="0" lang="ru-RU" sz="1400" b="1" i="0" u="none" strike="noStrike" kern="0" cap="none" spc="-1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cs typeface="Georgia"/>
              </a:rPr>
              <a:t>исполнению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cs typeface="Georgia"/>
            </a:endParaRPr>
          </a:p>
          <a:p>
            <a:pPr marL="79375" marR="73025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cs typeface="Georgia"/>
              </a:rPr>
              <a:t>обязанностей</a:t>
            </a:r>
            <a:r>
              <a:rPr kumimoji="0" lang="ru-RU" sz="1400" b="1" i="0" u="none" strike="noStrike" kern="0" cap="none" spc="-6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cs typeface="Georgia"/>
              </a:rPr>
              <a:t> </a:t>
            </a:r>
            <a:r>
              <a:rPr kumimoji="0" lang="ru-RU" sz="1400" b="1" i="0" u="none" strike="noStrike" kern="0" cap="none" spc="-25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cs typeface="Georgia"/>
              </a:rPr>
              <a:t>по </a:t>
            </a:r>
            <a:r>
              <a:rPr kumimoji="0" lang="ru-RU" sz="1400" b="1" i="0" u="none" strike="noStrike" kern="0" cap="none" spc="-10" normalizeH="0" baseline="0" noProof="0" dirty="0">
                <a:ln>
                  <a:noFill/>
                </a:ln>
                <a:solidFill>
                  <a:srgbClr val="124262"/>
                </a:solidFill>
                <a:effectLst/>
                <a:uLnTx/>
                <a:uFillTx/>
                <a:latin typeface="Georgia"/>
                <a:cs typeface="Georgia"/>
              </a:rPr>
              <a:t>представлению сведений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cs typeface="Georg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032875" y="2447289"/>
            <a:ext cx="201295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3700" marR="387350" indent="9398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124262"/>
                </a:solidFill>
                <a:latin typeface="Georgia"/>
                <a:cs typeface="Georgia"/>
              </a:rPr>
              <a:t>отсутствие достоверной</a:t>
            </a:r>
            <a:endParaRPr sz="1400" dirty="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solidFill>
                  <a:srgbClr val="124262"/>
                </a:solidFill>
                <a:latin typeface="Georgia"/>
                <a:cs typeface="Georgia"/>
              </a:rPr>
              <a:t>информации</a:t>
            </a:r>
            <a:r>
              <a:rPr sz="1400" b="1" spc="-65" dirty="0">
                <a:solidFill>
                  <a:srgbClr val="124262"/>
                </a:solidFill>
                <a:latin typeface="Georgia"/>
                <a:cs typeface="Georgia"/>
              </a:rPr>
              <a:t> </a:t>
            </a:r>
            <a:r>
              <a:rPr sz="1400" b="1" spc="-25" dirty="0">
                <a:solidFill>
                  <a:srgbClr val="124262"/>
                </a:solidFill>
                <a:latin typeface="Georgia"/>
                <a:cs typeface="Georgia"/>
              </a:rPr>
              <a:t>по</a:t>
            </a:r>
            <a:endParaRPr sz="1400" dirty="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solidFill>
                  <a:srgbClr val="124262"/>
                </a:solidFill>
                <a:latin typeface="Georgia"/>
                <a:cs typeface="Georgia"/>
              </a:rPr>
              <a:t>источникам</a:t>
            </a:r>
            <a:r>
              <a:rPr sz="1400" b="1" spc="-55" dirty="0">
                <a:solidFill>
                  <a:srgbClr val="124262"/>
                </a:solidFill>
                <a:latin typeface="Georgia"/>
                <a:cs typeface="Georgia"/>
              </a:rPr>
              <a:t> </a:t>
            </a:r>
            <a:r>
              <a:rPr sz="1400" b="1" spc="-10" dirty="0">
                <a:solidFill>
                  <a:srgbClr val="124262"/>
                </a:solidFill>
                <a:latin typeface="Georgia"/>
                <a:cs typeface="Georgia"/>
              </a:rPr>
              <a:t>доходов</a:t>
            </a:r>
            <a:endParaRPr sz="1400" dirty="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solidFill>
                  <a:srgbClr val="124262"/>
                </a:solidFill>
                <a:latin typeface="Georgia"/>
                <a:cs typeface="Georgia"/>
              </a:rPr>
              <a:t>членов</a:t>
            </a:r>
            <a:r>
              <a:rPr sz="1400" b="1" spc="-45" dirty="0">
                <a:solidFill>
                  <a:srgbClr val="124262"/>
                </a:solidFill>
                <a:latin typeface="Georgia"/>
                <a:cs typeface="Georgia"/>
              </a:rPr>
              <a:t> </a:t>
            </a:r>
            <a:r>
              <a:rPr sz="1400" b="1" spc="-20" dirty="0">
                <a:solidFill>
                  <a:srgbClr val="124262"/>
                </a:solidFill>
                <a:latin typeface="Georgia"/>
                <a:cs typeface="Georgia"/>
              </a:rPr>
              <a:t>семьи</a:t>
            </a:r>
            <a:endParaRPr sz="1400" dirty="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26058" y="2636266"/>
            <a:ext cx="1462405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9400" marR="5080" indent="-267335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124262"/>
                </a:solidFill>
                <a:latin typeface="Georgia"/>
                <a:cs typeface="Georgia"/>
              </a:rPr>
              <a:t>ненадлежащее изучение</a:t>
            </a:r>
            <a:endParaRPr sz="1400" dirty="0">
              <a:latin typeface="Georgia"/>
              <a:cs typeface="Georgia"/>
            </a:endParaRPr>
          </a:p>
          <a:p>
            <a:pPr marL="32384">
              <a:lnSpc>
                <a:spcPct val="100000"/>
              </a:lnSpc>
            </a:pPr>
            <a:r>
              <a:rPr sz="1400" b="1" spc="-10" dirty="0">
                <a:solidFill>
                  <a:srgbClr val="124262"/>
                </a:solidFill>
                <a:latin typeface="Georgia"/>
                <a:cs typeface="Georgia"/>
              </a:rPr>
              <a:t>Методических</a:t>
            </a:r>
            <a:endParaRPr sz="1400" dirty="0">
              <a:latin typeface="Georgia"/>
              <a:cs typeface="Georgia"/>
            </a:endParaRPr>
          </a:p>
          <a:p>
            <a:pPr marL="22860">
              <a:lnSpc>
                <a:spcPct val="100000"/>
              </a:lnSpc>
            </a:pPr>
            <a:r>
              <a:rPr sz="1400" b="1" spc="-10" dirty="0">
                <a:solidFill>
                  <a:srgbClr val="124262"/>
                </a:solidFill>
                <a:latin typeface="Georgia"/>
                <a:cs typeface="Georgia"/>
              </a:rPr>
              <a:t>рекомендаций</a:t>
            </a:r>
            <a:endParaRPr sz="1400" dirty="0">
              <a:latin typeface="Georgia"/>
              <a:cs typeface="Georgi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545336" y="1943100"/>
            <a:ext cx="5773420" cy="413384"/>
            <a:chOff x="1545336" y="1943100"/>
            <a:chExt cx="5773420" cy="413384"/>
          </a:xfrm>
        </p:grpSpPr>
        <p:sp>
          <p:nvSpPr>
            <p:cNvPr id="25" name="object 25"/>
            <p:cNvSpPr/>
            <p:nvPr/>
          </p:nvSpPr>
          <p:spPr>
            <a:xfrm>
              <a:off x="1551432" y="1949195"/>
              <a:ext cx="205740" cy="376555"/>
            </a:xfrm>
            <a:custGeom>
              <a:avLst/>
              <a:gdLst/>
              <a:ahLst/>
              <a:cxnLst/>
              <a:rect l="l" t="t" r="r" b="b"/>
              <a:pathLst>
                <a:path w="205739" h="376555">
                  <a:moveTo>
                    <a:pt x="154305" y="0"/>
                  </a:moveTo>
                  <a:lnTo>
                    <a:pt x="51434" y="0"/>
                  </a:lnTo>
                  <a:lnTo>
                    <a:pt x="51434" y="273557"/>
                  </a:lnTo>
                  <a:lnTo>
                    <a:pt x="0" y="273557"/>
                  </a:lnTo>
                  <a:lnTo>
                    <a:pt x="102869" y="376427"/>
                  </a:lnTo>
                  <a:lnTo>
                    <a:pt x="205740" y="273557"/>
                  </a:lnTo>
                  <a:lnTo>
                    <a:pt x="154305" y="273557"/>
                  </a:lnTo>
                  <a:lnTo>
                    <a:pt x="154305" y="0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51432" y="1949195"/>
              <a:ext cx="205740" cy="376555"/>
            </a:xfrm>
            <a:custGeom>
              <a:avLst/>
              <a:gdLst/>
              <a:ahLst/>
              <a:cxnLst/>
              <a:rect l="l" t="t" r="r" b="b"/>
              <a:pathLst>
                <a:path w="205739" h="376555">
                  <a:moveTo>
                    <a:pt x="0" y="273557"/>
                  </a:moveTo>
                  <a:lnTo>
                    <a:pt x="51434" y="273557"/>
                  </a:lnTo>
                  <a:lnTo>
                    <a:pt x="51434" y="0"/>
                  </a:lnTo>
                  <a:lnTo>
                    <a:pt x="154305" y="0"/>
                  </a:lnTo>
                  <a:lnTo>
                    <a:pt x="154305" y="273557"/>
                  </a:lnTo>
                  <a:lnTo>
                    <a:pt x="205740" y="273557"/>
                  </a:lnTo>
                  <a:lnTo>
                    <a:pt x="102869" y="376427"/>
                  </a:lnTo>
                  <a:lnTo>
                    <a:pt x="0" y="273557"/>
                  </a:lnTo>
                  <a:close/>
                </a:path>
              </a:pathLst>
            </a:custGeom>
            <a:ln w="12192">
              <a:solidFill>
                <a:srgbClr val="226B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379975" y="1975103"/>
              <a:ext cx="207645" cy="375285"/>
            </a:xfrm>
            <a:custGeom>
              <a:avLst/>
              <a:gdLst/>
              <a:ahLst/>
              <a:cxnLst/>
              <a:rect l="l" t="t" r="r" b="b"/>
              <a:pathLst>
                <a:path w="207645" h="375285">
                  <a:moveTo>
                    <a:pt x="155448" y="0"/>
                  </a:moveTo>
                  <a:lnTo>
                    <a:pt x="51815" y="0"/>
                  </a:lnTo>
                  <a:lnTo>
                    <a:pt x="51815" y="271272"/>
                  </a:lnTo>
                  <a:lnTo>
                    <a:pt x="0" y="271272"/>
                  </a:lnTo>
                  <a:lnTo>
                    <a:pt x="103632" y="374904"/>
                  </a:lnTo>
                  <a:lnTo>
                    <a:pt x="207263" y="271272"/>
                  </a:lnTo>
                  <a:lnTo>
                    <a:pt x="155448" y="271272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379975" y="1975103"/>
              <a:ext cx="207645" cy="375285"/>
            </a:xfrm>
            <a:custGeom>
              <a:avLst/>
              <a:gdLst/>
              <a:ahLst/>
              <a:cxnLst/>
              <a:rect l="l" t="t" r="r" b="b"/>
              <a:pathLst>
                <a:path w="207645" h="375285">
                  <a:moveTo>
                    <a:pt x="0" y="271272"/>
                  </a:moveTo>
                  <a:lnTo>
                    <a:pt x="51815" y="271272"/>
                  </a:lnTo>
                  <a:lnTo>
                    <a:pt x="51815" y="0"/>
                  </a:lnTo>
                  <a:lnTo>
                    <a:pt x="155448" y="0"/>
                  </a:lnTo>
                  <a:lnTo>
                    <a:pt x="155448" y="271272"/>
                  </a:lnTo>
                  <a:lnTo>
                    <a:pt x="207263" y="271272"/>
                  </a:lnTo>
                  <a:lnTo>
                    <a:pt x="103632" y="374904"/>
                  </a:lnTo>
                  <a:lnTo>
                    <a:pt x="0" y="271272"/>
                  </a:lnTo>
                  <a:close/>
                </a:path>
              </a:pathLst>
            </a:custGeom>
            <a:ln w="12192">
              <a:solidFill>
                <a:srgbClr val="226B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104888" y="1964435"/>
              <a:ext cx="207645" cy="376555"/>
            </a:xfrm>
            <a:custGeom>
              <a:avLst/>
              <a:gdLst/>
              <a:ahLst/>
              <a:cxnLst/>
              <a:rect l="l" t="t" r="r" b="b"/>
              <a:pathLst>
                <a:path w="207645" h="376555">
                  <a:moveTo>
                    <a:pt x="155447" y="0"/>
                  </a:moveTo>
                  <a:lnTo>
                    <a:pt x="51815" y="0"/>
                  </a:lnTo>
                  <a:lnTo>
                    <a:pt x="51815" y="272796"/>
                  </a:lnTo>
                  <a:lnTo>
                    <a:pt x="0" y="272796"/>
                  </a:lnTo>
                  <a:lnTo>
                    <a:pt x="103631" y="376427"/>
                  </a:lnTo>
                  <a:lnTo>
                    <a:pt x="207263" y="272796"/>
                  </a:lnTo>
                  <a:lnTo>
                    <a:pt x="155447" y="272796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104888" y="1964435"/>
              <a:ext cx="207645" cy="376555"/>
            </a:xfrm>
            <a:custGeom>
              <a:avLst/>
              <a:gdLst/>
              <a:ahLst/>
              <a:cxnLst/>
              <a:rect l="l" t="t" r="r" b="b"/>
              <a:pathLst>
                <a:path w="207645" h="376555">
                  <a:moveTo>
                    <a:pt x="0" y="272796"/>
                  </a:moveTo>
                  <a:lnTo>
                    <a:pt x="51815" y="272796"/>
                  </a:lnTo>
                  <a:lnTo>
                    <a:pt x="51815" y="0"/>
                  </a:lnTo>
                  <a:lnTo>
                    <a:pt x="155447" y="0"/>
                  </a:lnTo>
                  <a:lnTo>
                    <a:pt x="155447" y="272796"/>
                  </a:lnTo>
                  <a:lnTo>
                    <a:pt x="207263" y="272796"/>
                  </a:lnTo>
                  <a:lnTo>
                    <a:pt x="103631" y="376427"/>
                  </a:lnTo>
                  <a:lnTo>
                    <a:pt x="0" y="272796"/>
                  </a:lnTo>
                  <a:close/>
                </a:path>
              </a:pathLst>
            </a:custGeom>
            <a:ln w="12192">
              <a:solidFill>
                <a:srgbClr val="226B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9825228" y="1926335"/>
            <a:ext cx="218440" cy="405765"/>
            <a:chOff x="9825228" y="1926335"/>
            <a:chExt cx="218440" cy="405765"/>
          </a:xfrm>
        </p:grpSpPr>
        <p:sp>
          <p:nvSpPr>
            <p:cNvPr id="32" name="object 32"/>
            <p:cNvSpPr/>
            <p:nvPr/>
          </p:nvSpPr>
          <p:spPr>
            <a:xfrm>
              <a:off x="9831324" y="1932431"/>
              <a:ext cx="205740" cy="393700"/>
            </a:xfrm>
            <a:custGeom>
              <a:avLst/>
              <a:gdLst/>
              <a:ahLst/>
              <a:cxnLst/>
              <a:rect l="l" t="t" r="r" b="b"/>
              <a:pathLst>
                <a:path w="205740" h="393700">
                  <a:moveTo>
                    <a:pt x="154304" y="0"/>
                  </a:moveTo>
                  <a:lnTo>
                    <a:pt x="51434" y="0"/>
                  </a:lnTo>
                  <a:lnTo>
                    <a:pt x="51434" y="290321"/>
                  </a:lnTo>
                  <a:lnTo>
                    <a:pt x="0" y="290321"/>
                  </a:lnTo>
                  <a:lnTo>
                    <a:pt x="102870" y="393191"/>
                  </a:lnTo>
                  <a:lnTo>
                    <a:pt x="205740" y="290321"/>
                  </a:lnTo>
                  <a:lnTo>
                    <a:pt x="154304" y="290321"/>
                  </a:lnTo>
                  <a:lnTo>
                    <a:pt x="154304" y="0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831324" y="1932431"/>
              <a:ext cx="205740" cy="393700"/>
            </a:xfrm>
            <a:custGeom>
              <a:avLst/>
              <a:gdLst/>
              <a:ahLst/>
              <a:cxnLst/>
              <a:rect l="l" t="t" r="r" b="b"/>
              <a:pathLst>
                <a:path w="205740" h="393700">
                  <a:moveTo>
                    <a:pt x="0" y="290321"/>
                  </a:moveTo>
                  <a:lnTo>
                    <a:pt x="51434" y="290321"/>
                  </a:lnTo>
                  <a:lnTo>
                    <a:pt x="51434" y="0"/>
                  </a:lnTo>
                  <a:lnTo>
                    <a:pt x="154304" y="0"/>
                  </a:lnTo>
                  <a:lnTo>
                    <a:pt x="154304" y="290321"/>
                  </a:lnTo>
                  <a:lnTo>
                    <a:pt x="205740" y="290321"/>
                  </a:lnTo>
                  <a:lnTo>
                    <a:pt x="102870" y="393191"/>
                  </a:lnTo>
                  <a:lnTo>
                    <a:pt x="0" y="290321"/>
                  </a:lnTo>
                  <a:close/>
                </a:path>
              </a:pathLst>
            </a:custGeom>
            <a:ln w="12192">
              <a:solidFill>
                <a:srgbClr val="226B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1258824" y="4620767"/>
            <a:ext cx="9767570" cy="923925"/>
          </a:xfrm>
          <a:custGeom>
            <a:avLst/>
            <a:gdLst/>
            <a:ahLst/>
            <a:cxnLst/>
            <a:rect l="l" t="t" r="r" b="b"/>
            <a:pathLst>
              <a:path w="9767570" h="923925">
                <a:moveTo>
                  <a:pt x="0" y="923543"/>
                </a:moveTo>
                <a:lnTo>
                  <a:pt x="9767316" y="923543"/>
                </a:lnTo>
                <a:lnTo>
                  <a:pt x="9767316" y="0"/>
                </a:lnTo>
                <a:lnTo>
                  <a:pt x="0" y="0"/>
                </a:lnTo>
                <a:lnTo>
                  <a:pt x="0" y="923543"/>
                </a:lnTo>
                <a:close/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350517" y="4647692"/>
            <a:ext cx="77965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  <a:tabLst>
                <a:tab pos="1606550" algn="l"/>
                <a:tab pos="2298065" algn="l"/>
                <a:tab pos="3229610" algn="l"/>
                <a:tab pos="3823970" algn="l"/>
                <a:tab pos="4962525" algn="l"/>
                <a:tab pos="5306695" algn="l"/>
                <a:tab pos="6003925" algn="l"/>
                <a:tab pos="6257925" algn="l"/>
                <a:tab pos="7398384" algn="l"/>
              </a:tabLst>
            </a:pPr>
            <a:r>
              <a:rPr sz="1800" b="1" spc="-10" dirty="0">
                <a:solidFill>
                  <a:srgbClr val="C00000"/>
                </a:solidFill>
                <a:latin typeface="Georgia"/>
                <a:cs typeface="Georgia"/>
              </a:rPr>
              <a:t>Справки</a:t>
            </a: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	</a:t>
            </a:r>
            <a:r>
              <a:rPr sz="1800" b="1" spc="-50" dirty="0">
                <a:solidFill>
                  <a:srgbClr val="C00000"/>
                </a:solidFill>
                <a:latin typeface="Georgia"/>
                <a:cs typeface="Georgia"/>
              </a:rPr>
              <a:t>о</a:t>
            </a: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	</a:t>
            </a:r>
            <a:r>
              <a:rPr sz="1800" b="1" spc="-10" dirty="0">
                <a:solidFill>
                  <a:srgbClr val="C00000"/>
                </a:solidFill>
                <a:latin typeface="Georgia"/>
                <a:cs typeface="Georgia"/>
              </a:rPr>
              <a:t>доходах</a:t>
            </a: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	</a:t>
            </a:r>
            <a:r>
              <a:rPr sz="1800" b="1" spc="-10" dirty="0">
                <a:solidFill>
                  <a:srgbClr val="C00000"/>
                </a:solidFill>
                <a:latin typeface="Georgia"/>
                <a:cs typeface="Georgia"/>
              </a:rPr>
              <a:t>заполняются</a:t>
            </a: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	</a:t>
            </a:r>
            <a:r>
              <a:rPr sz="1800" b="1" spc="-10" dirty="0">
                <a:solidFill>
                  <a:srgbClr val="C00000"/>
                </a:solidFill>
                <a:latin typeface="Georgia"/>
                <a:cs typeface="Georgia"/>
              </a:rPr>
              <a:t>только</a:t>
            </a: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	</a:t>
            </a:r>
            <a:r>
              <a:rPr sz="1800" b="1" spc="-25" dirty="0">
                <a:solidFill>
                  <a:srgbClr val="C00000"/>
                </a:solidFill>
                <a:latin typeface="Georgia"/>
                <a:cs typeface="Georgia"/>
              </a:rPr>
              <a:t>на </a:t>
            </a:r>
            <a:r>
              <a:rPr sz="1800" b="1" spc="-10" dirty="0">
                <a:solidFill>
                  <a:srgbClr val="C00000"/>
                </a:solidFill>
                <a:latin typeface="Georgia"/>
                <a:cs typeface="Georgia"/>
              </a:rPr>
              <a:t>правоустанавливающих</a:t>
            </a: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	</a:t>
            </a:r>
            <a:r>
              <a:rPr sz="1800" b="1" spc="-10" dirty="0">
                <a:solidFill>
                  <a:srgbClr val="C00000"/>
                </a:solidFill>
                <a:latin typeface="Georgia"/>
                <a:cs typeface="Georgia"/>
              </a:rPr>
              <a:t>документов,</a:t>
            </a: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	</a:t>
            </a:r>
            <a:r>
              <a:rPr sz="1800" b="1" spc="-50" dirty="0">
                <a:solidFill>
                  <a:srgbClr val="C00000"/>
                </a:solidFill>
                <a:latin typeface="Georgia"/>
                <a:cs typeface="Georgia"/>
              </a:rPr>
              <a:t>а</a:t>
            </a: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	</a:t>
            </a:r>
            <a:r>
              <a:rPr sz="1800" b="1" spc="-10" dirty="0">
                <a:solidFill>
                  <a:srgbClr val="C00000"/>
                </a:solidFill>
                <a:latin typeface="Georgia"/>
                <a:cs typeface="Georgia"/>
              </a:rPr>
              <a:t>также</a:t>
            </a: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	</a:t>
            </a:r>
            <a:r>
              <a:rPr sz="1800" b="1" spc="-10" dirty="0">
                <a:solidFill>
                  <a:srgbClr val="C00000"/>
                </a:solidFill>
                <a:latin typeface="Georgia"/>
                <a:cs typeface="Georgia"/>
              </a:rPr>
              <a:t>документов,</a:t>
            </a:r>
            <a:endParaRPr sz="1800" dirty="0">
              <a:latin typeface="Georgia"/>
              <a:cs typeface="Georg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41866" y="4647692"/>
            <a:ext cx="16078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25146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0000"/>
                </a:solidFill>
                <a:latin typeface="Georgia"/>
                <a:cs typeface="Georgia"/>
              </a:rPr>
              <a:t>основании являющихся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350517" y="5196332"/>
            <a:ext cx="8533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основанием</a:t>
            </a:r>
            <a:r>
              <a:rPr sz="1800" b="1" spc="-3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для</a:t>
            </a:r>
            <a:r>
              <a:rPr sz="1800" b="1" spc="-4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приобретения</a:t>
            </a:r>
            <a:r>
              <a:rPr sz="1800" b="1" spc="-6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права</a:t>
            </a:r>
            <a:r>
              <a:rPr sz="1800" b="1" spc="-6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собственности,</a:t>
            </a:r>
            <a:r>
              <a:rPr sz="1800" b="1" spc="-4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а</a:t>
            </a:r>
            <a:r>
              <a:rPr sz="1800" b="1" spc="-5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не</a:t>
            </a:r>
            <a:r>
              <a:rPr sz="1800" b="1" spc="-60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1800" b="1" dirty="0">
                <a:solidFill>
                  <a:srgbClr val="C00000"/>
                </a:solidFill>
                <a:latin typeface="Georgia"/>
                <a:cs typeface="Georgia"/>
              </a:rPr>
              <a:t>по</a:t>
            </a:r>
            <a:r>
              <a:rPr sz="1800" b="1" spc="-55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Georgia"/>
                <a:cs typeface="Georgia"/>
              </a:rPr>
              <a:t>памяти!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777" y="1469136"/>
            <a:ext cx="2249423" cy="293674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489454" y="2895600"/>
            <a:ext cx="9169146" cy="304314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227329" marR="222885" algn="ctr">
              <a:lnSpc>
                <a:spcPct val="100000"/>
              </a:lnSpc>
              <a:spcBef>
                <a:spcPts val="270"/>
              </a:spcBef>
            </a:pPr>
            <a:endParaRPr lang="ru-RU" sz="3200" b="1" dirty="0">
              <a:solidFill>
                <a:srgbClr val="FF0000"/>
              </a:solidFill>
              <a:latin typeface="Trebuchet MS"/>
              <a:cs typeface="Trebuchet MS"/>
            </a:endParaRPr>
          </a:p>
          <a:p>
            <a:pPr marL="227329" marR="222885" algn="ctr">
              <a:lnSpc>
                <a:spcPct val="100000"/>
              </a:lnSpc>
              <a:spcBef>
                <a:spcPts val="270"/>
              </a:spcBef>
            </a:pPr>
            <a:r>
              <a:rPr lang="ru-RU" sz="3200" b="1" dirty="0">
                <a:solidFill>
                  <a:srgbClr val="FF0000"/>
                </a:solidFill>
                <a:latin typeface="Trebuchet MS"/>
                <a:cs typeface="Trebuchet MS"/>
              </a:rPr>
              <a:t>Лицо</a:t>
            </a:r>
            <a:r>
              <a:rPr sz="3200" b="1" dirty="0">
                <a:solidFill>
                  <a:srgbClr val="FF0000"/>
                </a:solidFill>
                <a:latin typeface="Trebuchet MS"/>
                <a:cs typeface="Trebuchet MS"/>
              </a:rPr>
              <a:t>,</a:t>
            </a:r>
            <a:r>
              <a:rPr sz="3200" b="1" spc="-14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lang="ru-RU" sz="3200" b="1" spc="-145" dirty="0">
                <a:solidFill>
                  <a:srgbClr val="FF0000"/>
                </a:solidFill>
                <a:latin typeface="Trebuchet MS"/>
                <a:cs typeface="Trebuchet MS"/>
              </a:rPr>
              <a:t>представляющее и подписывающее </a:t>
            </a:r>
          </a:p>
          <a:p>
            <a:pPr marL="227329" marR="222885" algn="ctr">
              <a:lnSpc>
                <a:spcPct val="100000"/>
              </a:lnSpc>
              <a:spcBef>
                <a:spcPts val="270"/>
              </a:spcBef>
            </a:pPr>
            <a:r>
              <a:rPr lang="ru-RU" sz="3200" b="1" spc="-145" dirty="0">
                <a:solidFill>
                  <a:srgbClr val="FF0000"/>
                </a:solidFill>
                <a:latin typeface="Trebuchet MS"/>
                <a:cs typeface="Trebuchet MS"/>
              </a:rPr>
              <a:t>справки, несет персональную ответственность за достоверность и полноту указанных в них сведений</a:t>
            </a:r>
          </a:p>
          <a:p>
            <a:pPr marL="227329" marR="222885" algn="ctr">
              <a:lnSpc>
                <a:spcPct val="100000"/>
              </a:lnSpc>
              <a:spcBef>
                <a:spcPts val="270"/>
              </a:spcBef>
            </a:pPr>
            <a:endParaRPr sz="2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120998</TotalTime>
  <Words>3469</Words>
  <Application>Microsoft Office PowerPoint</Application>
  <PresentationFormat>Широкоэкранный</PresentationFormat>
  <Paragraphs>241</Paragraphs>
  <Slides>28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Arial</vt:lpstr>
      <vt:lpstr>Calibri</vt:lpstr>
      <vt:lpstr>Georgia</vt:lpstr>
      <vt:lpstr>Microsoft Sans Serif</vt:lpstr>
      <vt:lpstr>Times New Roman</vt:lpstr>
      <vt:lpstr>Trebuchet MS</vt:lpstr>
      <vt:lpstr>Office Theme</vt:lpstr>
      <vt:lpstr>Презентация PowerPoint</vt:lpstr>
      <vt:lpstr>ОСНОВНАЯ ИНФОРМАЦИЯ  </vt:lpstr>
      <vt:lpstr>ОПРЕДЕЛЕНИЕ КРУГА ЛИЦ (ЧЛЕНОВ СЕМЬИ), В ОТНОШЕНИИ КОТОРЫХ НЕОБХОДИМО ПРЕДСТАВИТЬ СВЕДЕНИЯ</vt:lpstr>
      <vt:lpstr>ОБРАТИТЕ   ВНИМАНИЕ  </vt:lpstr>
      <vt:lpstr> ПОДГОТОВКА К ЗАПОЛНЕНИЮ СВЕДЕНИЙ  </vt:lpstr>
      <vt:lpstr> ОСОБЕННОСТИ ПОЛУЧЕНИЯ ДАННЫХ О ДОХОДАХ НЕКОТОРЫХ КАТЕГОРИЙ ГРАЖДАН </vt:lpstr>
      <vt:lpstr>ЗАПОЛНЕНИЕ ТИТУЛЬНОГО ЛИСТА  </vt:lpstr>
      <vt:lpstr>ЗАПОЛНЕНИЕ ТИТУЛЬНОГО ЛИСТА  </vt:lpstr>
      <vt:lpstr>ЗАПОЛНЕНИЕ ТИТУЛЬНОГО ЛИСТА  </vt:lpstr>
      <vt:lpstr>РАЗДЕЛ 1. СВЕДЕНИЯ О ДОХОДАХ  </vt:lpstr>
      <vt:lpstr>РАЗДЕЛ 1. СВЕДЕНИЯ О ДОХОДАХ   </vt:lpstr>
      <vt:lpstr>                РАЗДЕЛ 2. СВЕДЕНИЯ О РАСХОДАХ  </vt:lpstr>
      <vt:lpstr>Презентация PowerPoint</vt:lpstr>
      <vt:lpstr>ПОДРАЗДЕЛ 3.2 «ТРАНСПОРТНЫЕ СРЕДСТВА»  </vt:lpstr>
      <vt:lpstr>Заполнение ПОДРАЗДЕЛОВ 3.3, 3.4, 3.5 </vt:lpstr>
      <vt:lpstr>РАЗДЕЛ 4. СВЕДЕНИЯ О СЧЕТАХ В БАНКАХ И ИНЫХ                       КРЕДИТНЫХ ОРГАНИЗАЦИЯХ </vt:lpstr>
      <vt:lpstr>РАЗДЕЛ 4. СВЕДЕНИЯ О СЧЕТАХ В БАНКАХ И ИНЫХ КРЕДИТНЫХ ОРГАНИЗАЦИЯХ </vt:lpstr>
      <vt:lpstr>РАЗДЕЛ 4. СВЕДЕНИЯ О СЧЕТАХ В БАНКАХ И ИНЫХ КРЕДИТНЫХ ОРГАНИЗАЦИЯХ </vt:lpstr>
      <vt:lpstr> РАЗДЕЛ 5. СВЕДЕНИЯ О ЦЕННЫХ БУМАГАХ  </vt:lpstr>
      <vt:lpstr>         РАЗДЕЛ 6. СВЕДЕНИЯ ОБ ОБЯЗАТЕЛЬСТВАХ                         ИМУЩЕСТВЕННОГО ХАРАКТЕРА </vt:lpstr>
      <vt:lpstr>РАЗДЕЛ 6. СВЕДЕНИЯ ОБ ОБЯЗАТЕЛЬСТВАХ ИМУЩЕСТВЕННОГО ХАРАКТЕРА  </vt:lpstr>
      <vt:lpstr>Презентация PowerPoint</vt:lpstr>
      <vt:lpstr>Презентация PowerPoint</vt:lpstr>
      <vt:lpstr>РАЗДЕЛ 7. СВЕДЕНИЯ О НЕДВИЖИМОМ ИМУЩЕСТВЕ &lt;…&gt;, ОТЧУЖДЕННЫХ В ТЕЧЕНИЕ ОТЧЕТНОГО ПЕРИОДА В РЕЗУЛЬТАТЕ БЕЗВОЗМЕЗДНОЙ СДЕЛКИ </vt:lpstr>
      <vt:lpstr>РАБОТА  С  СПО  «СПРАВКИ БК» НЕ ДОПУСКАЕТСЯ</vt:lpstr>
      <vt:lpstr>        ВАЖНО </vt:lpstr>
      <vt:lpstr> ОСНОВНЫЕ ПРИЧИНЫ ПРЕДОСТАВЛЕНИЯ НЕПОЛНЫХ И НЕДОСТОВЕРНЫХ СВЕДЕНИЙ О ДОХОДАХ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памятка Как успешно сдать справку о доходах</dc:title>
  <dc:subject>декларационная кампания 2021</dc:subject>
  <dc:creator>Измайлова Елена Владимировна</dc:creator>
  <cp:lastModifiedBy>Фролов Сергей Николаевич</cp:lastModifiedBy>
  <cp:revision>647</cp:revision>
  <cp:lastPrinted>2025-12-03T11:40:58Z</cp:lastPrinted>
  <dcterms:created xsi:type="dcterms:W3CDTF">2025-11-12T12:00:22Z</dcterms:created>
  <dcterms:modified xsi:type="dcterms:W3CDTF">2025-12-03T11:58:10Z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2024-03-22T00:00:00Z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2025-11-12T00:00:00Z</vt:filetime>
  </property>
  <property fmtid="{D5CDD505-2E9C-101B-9397-08002B2CF9AE}" pid="5" name="Producer">
    <vt:lpwstr>Microsoft® PowerPoint® 2016</vt:lpwstr>
  </property>
</Properties>
</file>